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1"/>
  </p:sldMasterIdLst>
  <p:notesMasterIdLst>
    <p:notesMasterId r:id="rId47"/>
  </p:notesMasterIdLst>
  <p:sldIdLst>
    <p:sldId id="256" r:id="rId2"/>
    <p:sldId id="282" r:id="rId3"/>
    <p:sldId id="257" r:id="rId4"/>
    <p:sldId id="258" r:id="rId5"/>
    <p:sldId id="281" r:id="rId6"/>
    <p:sldId id="273" r:id="rId7"/>
    <p:sldId id="284" r:id="rId8"/>
    <p:sldId id="261" r:id="rId9"/>
    <p:sldId id="315" r:id="rId10"/>
    <p:sldId id="285" r:id="rId11"/>
    <p:sldId id="287" r:id="rId12"/>
    <p:sldId id="286" r:id="rId13"/>
    <p:sldId id="291" r:id="rId14"/>
    <p:sldId id="292" r:id="rId15"/>
    <p:sldId id="293" r:id="rId16"/>
    <p:sldId id="288" r:id="rId17"/>
    <p:sldId id="294" r:id="rId18"/>
    <p:sldId id="296" r:id="rId19"/>
    <p:sldId id="297" r:id="rId20"/>
    <p:sldId id="298" r:id="rId21"/>
    <p:sldId id="299" r:id="rId22"/>
    <p:sldId id="295" r:id="rId23"/>
    <p:sldId id="304" r:id="rId24"/>
    <p:sldId id="301" r:id="rId25"/>
    <p:sldId id="300" r:id="rId26"/>
    <p:sldId id="302" r:id="rId27"/>
    <p:sldId id="316" r:id="rId28"/>
    <p:sldId id="303" r:id="rId29"/>
    <p:sldId id="305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7" r:id="rId38"/>
    <p:sldId id="306" r:id="rId39"/>
    <p:sldId id="318" r:id="rId40"/>
    <p:sldId id="319" r:id="rId41"/>
    <p:sldId id="320" r:id="rId42"/>
    <p:sldId id="321" r:id="rId43"/>
    <p:sldId id="322" r:id="rId44"/>
    <p:sldId id="323" r:id="rId45"/>
    <p:sldId id="290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9"/>
    <p:restoredTop sz="96337"/>
  </p:normalViewPr>
  <p:slideViewPr>
    <p:cSldViewPr snapToGrid="0" snapToObjects="1">
      <p:cViewPr varScale="1">
        <p:scale>
          <a:sx n="172" d="100"/>
          <a:sy n="172" d="100"/>
        </p:scale>
        <p:origin x="5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BB572-87B1-874E-85E6-3938A1E29456}" type="datetimeFigureOut">
              <a:rPr lang="en-US" smtClean="0"/>
              <a:t>5/11/22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045231-51A3-FE4F-A9DB-A2498747D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45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48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18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33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Strong-stock yield (background color and circle size) and weak-stock persistence boundary (bold curves, representing 5, 20, or 40% of weak-stock carrying capacity) for combinations of reserve size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strong-stock escapement outside the reserve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for the West Coast groundfish fishery, with Dover sole as the strong stock and four different weak stocks. Parameters are determined as described in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Materials and Methods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based on the recent stock- assessment summary (26). See Fig. 1 for further description. Each panel has a different weak stock: bocaccio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darkblotched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Pacific Ocean perch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and yelloweye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with the same strong stock.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40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Strong-stock yield (background color and circle size) and weak-stock persistence boundary (bold curves, representing 5, 20, or 40% of weak-stock carrying capacity) for combinations of reserve size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strong-stock escapement outside the reserve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for the West Coast groundfish fishery, with Dover sole as the strong stock and four different weak stocks. Parameters are determined as described in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Materials and Methods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based on the recent stock- assessment summary (26). See Fig. 1 for further description. Each panel has a different weak stock: bocaccio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darkblotched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Pacific Ocean perch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and yelloweye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with the same strong stock.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26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Strong-stock yield (background color and circle size) and weak-stock persistence boundary (bold curves, representing 5, 20, or 40% of weak-stock carrying capacity) for combinations of reserve size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strong-stock escapement outside the reserve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for the West Coast groundfish fishery, with Dover sole as the strong stock and four different weak stocks. Parameters are determined as described in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Materials and Methods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based on the recent stock- assessment summary (26). See Fig. 1 for further description. Each panel has a different weak stock: bocaccio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darkblotched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Pacific Ocean perch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and yelloweye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with the same strong stock.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42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11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34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67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12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79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48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32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966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84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Bycatch here are threatened sharks and billfish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39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40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42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60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63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39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EC5F8-DDA3-2742-AF60-4AF596763F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5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89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5231-51A3-FE4F-A9DB-A2498747D3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D6D8-4278-0342-B6F8-8F08C219C57F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43F18-856A-5343-AEB2-132EBD6EE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65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D6D8-4278-0342-B6F8-8F08C219C57F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43F18-856A-5343-AEB2-132EBD6EE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2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D6D8-4278-0342-B6F8-8F08C219C57F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43F18-856A-5343-AEB2-132EBD6EE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52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D6D8-4278-0342-B6F8-8F08C219C57F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43F18-856A-5343-AEB2-132EBD6EE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36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D6D8-4278-0342-B6F8-8F08C219C57F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43F18-856A-5343-AEB2-132EBD6EE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7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D6D8-4278-0342-B6F8-8F08C219C57F}" type="datetimeFigureOut">
              <a:rPr lang="en-US" smtClean="0"/>
              <a:t>5/11/22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43F18-856A-5343-AEB2-132EBD6EE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55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D6D8-4278-0342-B6F8-8F08C219C57F}" type="datetimeFigureOut">
              <a:rPr lang="en-US" smtClean="0"/>
              <a:t>5/11/22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43F18-856A-5343-AEB2-132EBD6EE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06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D6D8-4278-0342-B6F8-8F08C219C57F}" type="datetimeFigureOut">
              <a:rPr lang="en-US" smtClean="0"/>
              <a:t>5/11/22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43F18-856A-5343-AEB2-132EBD6EE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0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D6D8-4278-0342-B6F8-8F08C219C57F}" type="datetimeFigureOut">
              <a:rPr lang="en-US" smtClean="0"/>
              <a:t>5/11/22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43F18-856A-5343-AEB2-132EBD6EE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11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D6D8-4278-0342-B6F8-8F08C219C57F}" type="datetimeFigureOut">
              <a:rPr lang="en-US" smtClean="0"/>
              <a:t>5/11/22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43F18-856A-5343-AEB2-132EBD6EE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00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D6D8-4278-0342-B6F8-8F08C219C57F}" type="datetimeFigureOut">
              <a:rPr lang="en-US" smtClean="0"/>
              <a:t>5/11/22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43F18-856A-5343-AEB2-132EBD6EE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1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CD6D8-4278-0342-B6F8-8F08C219C57F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43F18-856A-5343-AEB2-132EBD6EE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9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anovando.github.io/marlin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xkcd.com/1132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89F99-3D46-68F3-8DDC-DE6E6D369A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7CF51E-85A3-6072-7E49-FBD908C30F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4A058B-2D4D-0C35-C90C-C35EE6B42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99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AA33-A18B-19CC-5527-C146B600C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MPAs &amp; Weak Stocks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E5BDB9-9B89-2533-9152-A8E8094926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418" t="1222" r="-1041" b="66889"/>
          <a:stretch/>
        </p:blipFill>
        <p:spPr>
          <a:xfrm>
            <a:off x="0" y="1956216"/>
            <a:ext cx="8693944" cy="45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14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AA33-A18B-19CC-5527-C146B600C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MPAs &amp; Weak Stocks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F18F6-DBC4-EA49-1ABC-E16D28C5B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086225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Assuming perfect selectivity, just set the right quota for every species</a:t>
            </a:r>
          </a:p>
          <a:p>
            <a:endParaRPr lang="en-US" dirty="0"/>
          </a:p>
          <a:p>
            <a:r>
              <a:rPr lang="en-US" dirty="0"/>
              <a:t>With perfectly non-selective gears, tradeoff is inevitable</a:t>
            </a:r>
          </a:p>
          <a:p>
            <a:pPr lvl="1"/>
            <a:r>
              <a:rPr lang="en-US" dirty="0"/>
              <a:t>E.g. West Coast groundfish management</a:t>
            </a:r>
          </a:p>
          <a:p>
            <a:endParaRPr lang="en-US" dirty="0"/>
          </a:p>
          <a:p>
            <a:r>
              <a:rPr lang="en-US" dirty="0"/>
              <a:t>When might spatial management provide an alternative?</a:t>
            </a:r>
          </a:p>
          <a:p>
            <a:pPr lvl="1"/>
            <a:r>
              <a:rPr lang="en-US" dirty="0"/>
              <a:t>Just another tradeoff?</a:t>
            </a:r>
          </a:p>
          <a:p>
            <a:pPr lvl="1"/>
            <a:r>
              <a:rPr lang="en-US" dirty="0"/>
              <a:t>Access a hidden win-win?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0B4B4-085F-DC52-1429-F2AEB886C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418" t="1222" r="-1041" b="66889"/>
          <a:stretch/>
        </p:blipFill>
        <p:spPr>
          <a:xfrm>
            <a:off x="4912605" y="2489011"/>
            <a:ext cx="3602745" cy="187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AA33-A18B-19CC-5527-C146B600C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MPAs &amp; Weak Stocks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84C96-FA79-61CA-3F5D-60A77142C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3147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Analytical and numerical model</a:t>
            </a:r>
          </a:p>
          <a:p>
            <a:pPr lvl="1"/>
            <a:r>
              <a:rPr lang="en-US" dirty="0"/>
              <a:t>Sedentary adults</a:t>
            </a:r>
          </a:p>
          <a:p>
            <a:pPr lvl="2"/>
            <a:r>
              <a:rPr lang="en-US" dirty="0"/>
              <a:t>No explicit age structure</a:t>
            </a:r>
          </a:p>
          <a:p>
            <a:pPr lvl="1"/>
            <a:r>
              <a:rPr lang="en-US" dirty="0"/>
              <a:t>Homogeneous habitat</a:t>
            </a:r>
          </a:p>
          <a:p>
            <a:pPr lvl="1"/>
            <a:r>
              <a:rPr lang="en-US" dirty="0"/>
              <a:t>Perfectly mixed larvae</a:t>
            </a:r>
          </a:p>
          <a:p>
            <a:pPr lvl="1"/>
            <a:r>
              <a:rPr lang="en-US" dirty="0"/>
              <a:t>Local density dependence</a:t>
            </a:r>
          </a:p>
          <a:p>
            <a:pPr lvl="1"/>
            <a:r>
              <a:rPr lang="en-US" dirty="0"/>
              <a:t>Optimizing strong stock extirpates weak stock</a:t>
            </a:r>
          </a:p>
          <a:p>
            <a:r>
              <a:rPr lang="en-US" dirty="0"/>
              <a:t>Under what conditions…</a:t>
            </a:r>
          </a:p>
          <a:p>
            <a:pPr lvl="1"/>
            <a:r>
              <a:rPr lang="en-US" dirty="0"/>
              <a:t>Are MPA and escapement equivalent?</a:t>
            </a:r>
          </a:p>
          <a:p>
            <a:pPr lvl="1"/>
            <a:r>
              <a:rPr lang="en-US" dirty="0"/>
              <a:t>Are MPAs &gt; escapement?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BB3032-B29D-F4D0-5868-837772158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544" y="2047081"/>
            <a:ext cx="4497387" cy="68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3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BB3032-B29D-F4D0-5868-837772158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26" y="271136"/>
            <a:ext cx="9365356" cy="1419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E08B4F-D6B1-46B2-D9A7-7D5551A47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215" y="1569246"/>
            <a:ext cx="5947570" cy="517868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CCD0015-5BBC-67D7-56D2-A837E103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4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BB3032-B29D-F4D0-5868-837772158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26" y="271136"/>
            <a:ext cx="9365356" cy="14195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88E74-2584-D494-8369-37735CA6D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FB0F4-F3B9-8583-4AC5-27C36B7FF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 assumptions…</a:t>
            </a:r>
          </a:p>
          <a:p>
            <a:pPr lvl="1"/>
            <a:r>
              <a:rPr lang="en-US" dirty="0"/>
              <a:t>MPAs can ensure persistence of weak stock while maintaining strong-stock yields</a:t>
            </a:r>
          </a:p>
          <a:p>
            <a:pPr lvl="1"/>
            <a:r>
              <a:rPr lang="en-US" dirty="0"/>
              <a:t> “If the weak stock is longer-lived and matures later </a:t>
            </a:r>
            <a:r>
              <a:rPr lang="en-US" dirty="0" err="1"/>
              <a:t>thant</a:t>
            </a:r>
            <a:r>
              <a:rPr lang="en-US" dirty="0"/>
              <a:t> he target species, management by marine reserves always produces a higher sustainable yield, and higher stock abundance, than could be achieved by single-species approaches without a marine reserve”</a:t>
            </a:r>
          </a:p>
        </p:txBody>
      </p:sp>
    </p:spTree>
    <p:extLst>
      <p:ext uri="{BB962C8B-B14F-4D97-AF65-F5344CB8AC3E}">
        <p14:creationId xmlns:p14="http://schemas.microsoft.com/office/powerpoint/2010/main" val="1009056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CCD0015-5BBC-67D7-56D2-A837E103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1D08A-B311-2B36-129D-2E30F9BC1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497301" cy="44413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West Coast groundfish fishery canonical “weak stock” story</a:t>
            </a:r>
          </a:p>
          <a:p>
            <a:r>
              <a:rPr lang="en-US" dirty="0"/>
              <a:t>Individual Fishing Quotas provided financial incentive to avoid weak stocks</a:t>
            </a:r>
          </a:p>
          <a:p>
            <a:r>
              <a:rPr lang="en-US" dirty="0"/>
              <a:t>Seemed to create voluntary “fuzzy” MPA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501650-208F-FC24-7130-E7BF713DD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794" y="2110466"/>
            <a:ext cx="4858680" cy="2479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AF50DF-CFE7-1F63-714F-7B457976D7E3}"/>
              </a:ext>
            </a:extLst>
          </p:cNvPr>
          <p:cNvSpPr txBox="1"/>
          <p:nvPr/>
        </p:nvSpPr>
        <p:spPr>
          <a:xfrm>
            <a:off x="6698165" y="6488668"/>
            <a:ext cx="2369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Miller &amp; Deacon (2016)</a:t>
            </a:r>
          </a:p>
        </p:txBody>
      </p:sp>
    </p:spTree>
    <p:extLst>
      <p:ext uri="{BB962C8B-B14F-4D97-AF65-F5344CB8AC3E}">
        <p14:creationId xmlns:p14="http://schemas.microsoft.com/office/powerpoint/2010/main" val="2796038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B9C87-491B-1222-299E-6B8049B14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BE148-1342-8E21-C397-BE479F7FC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Evidence that spatial management can help resolve </a:t>
            </a:r>
          </a:p>
          <a:p>
            <a:r>
              <a:rPr lang="en-US" dirty="0"/>
              <a:t>Hastings </a:t>
            </a:r>
            <a:r>
              <a:rPr lang="en-US" i="1" dirty="0"/>
              <a:t>et al. (2017)</a:t>
            </a:r>
            <a:r>
              <a:rPr lang="en-US" dirty="0"/>
              <a:t> results make some strong assumptions</a:t>
            </a:r>
          </a:p>
          <a:p>
            <a:pPr lvl="1"/>
            <a:r>
              <a:rPr lang="en-US" dirty="0"/>
              <a:t>Based on equivalence of yield of MPAs and F (I’ve never gotten that to work all that well…)</a:t>
            </a:r>
          </a:p>
          <a:p>
            <a:pPr lvl="1"/>
            <a:r>
              <a:rPr lang="en-US" dirty="0"/>
              <a:t>Strong spatial assumptions</a:t>
            </a:r>
          </a:p>
          <a:p>
            <a:pPr lvl="1"/>
            <a:r>
              <a:rPr lang="en-US" dirty="0"/>
              <a:t>Perfect information</a:t>
            </a:r>
          </a:p>
          <a:p>
            <a:pPr lvl="1"/>
            <a:r>
              <a:rPr lang="en-US" dirty="0"/>
              <a:t>Optimized escapement</a:t>
            </a:r>
          </a:p>
          <a:p>
            <a:r>
              <a:rPr lang="en-US" dirty="0"/>
              <a:t>What are the impacts of MPAs on bycatch in wider range of more “tactical” scenarios?</a:t>
            </a:r>
          </a:p>
        </p:txBody>
      </p:sp>
    </p:spTree>
    <p:extLst>
      <p:ext uri="{BB962C8B-B14F-4D97-AF65-F5344CB8AC3E}">
        <p14:creationId xmlns:p14="http://schemas.microsoft.com/office/powerpoint/2010/main" val="937966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DF20B-8B1A-C401-6104-08D254FA3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532" y="2513594"/>
            <a:ext cx="7886700" cy="1325563"/>
          </a:xfrm>
        </p:spPr>
        <p:txBody>
          <a:bodyPr/>
          <a:lstStyle/>
          <a:p>
            <a:r>
              <a:rPr lang="en-US" dirty="0"/>
              <a:t>When might MPAs make bycatch problems </a:t>
            </a:r>
            <a:r>
              <a:rPr lang="en-US" b="1" dirty="0"/>
              <a:t>worse?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048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ED5F3-77C0-3175-8411-A025BA521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things get complicated?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3BD5C-A267-6C17-33AB-B1E80DAC6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88387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Multiple species</a:t>
            </a:r>
          </a:p>
          <a:p>
            <a:pPr lvl="1"/>
            <a:r>
              <a:rPr lang="en-US" dirty="0"/>
              <a:t>Multiple values</a:t>
            </a:r>
          </a:p>
          <a:p>
            <a:r>
              <a:rPr lang="en-US" dirty="0"/>
              <a:t>Multiple fleets</a:t>
            </a:r>
          </a:p>
          <a:p>
            <a:r>
              <a:rPr lang="en-US" dirty="0"/>
              <a:t>Varying degrees of technical interactions</a:t>
            </a:r>
          </a:p>
          <a:p>
            <a:r>
              <a:rPr lang="en-US" dirty="0"/>
              <a:t>Heterogenous habitat and movement</a:t>
            </a:r>
          </a:p>
          <a:p>
            <a:r>
              <a:rPr lang="en-US" dirty="0"/>
              <a:t>Seasonal migrations</a:t>
            </a:r>
          </a:p>
          <a:p>
            <a:r>
              <a:rPr lang="en-US" dirty="0"/>
              <a:t>Imperfect management</a:t>
            </a:r>
          </a:p>
          <a:p>
            <a:r>
              <a:rPr lang="en-US" dirty="0"/>
              <a:t>Introducing 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marlin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67A637-9D7C-87B2-E627-8904D6A07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475" y="2074127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90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ED5F3-77C0-3175-8411-A025BA521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marlin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3BD5C-A267-6C17-33AB-B1E80DAC65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7771935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marlin </a:t>
            </a:r>
            <a:r>
              <a:rPr lang="en-US" dirty="0">
                <a:ea typeface="Fira Code" panose="020B0809050000020004" pitchFamily="49" charset="0"/>
              </a:rPr>
              <a:t>is a 2D operating model</a:t>
            </a:r>
          </a:p>
          <a:p>
            <a:pPr lvl="1"/>
            <a:r>
              <a:rPr lang="en-US" dirty="0">
                <a:ea typeface="Fira Code" panose="020B0809050000020004" pitchFamily="49" charset="0"/>
              </a:rPr>
              <a:t>Multi-species</a:t>
            </a:r>
          </a:p>
          <a:p>
            <a:pPr lvl="1"/>
            <a:r>
              <a:rPr lang="en-US" dirty="0">
                <a:ea typeface="Fira Code" panose="020B0809050000020004" pitchFamily="49" charset="0"/>
              </a:rPr>
              <a:t>Multi-fleet</a:t>
            </a:r>
          </a:p>
          <a:p>
            <a:pPr lvl="1"/>
            <a:r>
              <a:rPr lang="en-US" dirty="0">
                <a:ea typeface="Fira Code" panose="020B0809050000020004" pitchFamily="49" charset="0"/>
              </a:rPr>
              <a:t>Age-structured</a:t>
            </a:r>
          </a:p>
          <a:p>
            <a:r>
              <a:rPr lang="en-US" dirty="0">
                <a:ea typeface="Fira Code" panose="020B0809050000020004" pitchFamily="49" charset="0"/>
              </a:rPr>
              <a:t>Allows for technical interactions through fleet dynamics</a:t>
            </a:r>
          </a:p>
          <a:p>
            <a:r>
              <a:rPr lang="en-US" dirty="0">
                <a:ea typeface="Fira Code" panose="020B0809050000020004" pitchFamily="49" charset="0"/>
              </a:rPr>
              <a:t>Fast enough for batch simulation testing</a:t>
            </a:r>
          </a:p>
          <a:p>
            <a:r>
              <a:rPr lang="en-US" dirty="0">
                <a:ea typeface="Fira Code" panose="020B0809050000020004" pitchFamily="49" charset="0"/>
              </a:rPr>
              <a:t>Ovando, Bradley, Burnes, Thomas </a:t>
            </a:r>
            <a:r>
              <a:rPr lang="en-US" i="1" dirty="0">
                <a:ea typeface="Fira Code" panose="020B0809050000020004" pitchFamily="49" charset="0"/>
              </a:rPr>
              <a:t>in prep</a:t>
            </a:r>
            <a:endParaRPr lang="en-US" dirty="0">
              <a:ea typeface="Fira Code" panose="020B0809050000020004" pitchFamily="49" charset="0"/>
            </a:endParaRPr>
          </a:p>
          <a:p>
            <a:r>
              <a:rPr lang="en-US" dirty="0" err="1">
                <a:ea typeface="Fira Code" panose="020B0809050000020004" pitchFamily="49" charset="0"/>
                <a:hlinkClick r:id="rId3"/>
              </a:rPr>
              <a:t>danovando.github.io</a:t>
            </a:r>
            <a:r>
              <a:rPr lang="en-US" dirty="0">
                <a:ea typeface="Fira Code" panose="020B0809050000020004" pitchFamily="49" charset="0"/>
                <a:hlinkClick r:id="rId3"/>
              </a:rPr>
              <a:t>/marlin/</a:t>
            </a:r>
            <a:endParaRPr lang="en-US" dirty="0">
              <a:ea typeface="Fira Code" panose="020B0809050000020004" pitchFamily="49" charset="0"/>
            </a:endParaRPr>
          </a:p>
          <a:p>
            <a:endParaRPr lang="en-US" dirty="0">
              <a:ea typeface="Fira Code" panose="020B0809050000020004" pitchFamily="49" charset="0"/>
            </a:endParaRPr>
          </a:p>
          <a:p>
            <a:pPr marL="914400" lvl="2" indent="0">
              <a:buNone/>
            </a:pPr>
            <a:endParaRPr lang="en-US" dirty="0">
              <a:ea typeface="Fira Code" panose="020B080905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79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AA33-A18B-19CC-5527-C146B600C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MPAs &amp; Bycatch -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84C96-FA79-61CA-3F5D-60A77142C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Theory and evidence for “static” MPAs as bycatch management</a:t>
            </a:r>
          </a:p>
          <a:p>
            <a:endParaRPr lang="en-US" dirty="0"/>
          </a:p>
          <a:p>
            <a:r>
              <a:rPr lang="en-US" dirty="0"/>
              <a:t>Dynamic ocean management as an alternative</a:t>
            </a:r>
          </a:p>
          <a:p>
            <a:endParaRPr lang="en-US" dirty="0"/>
          </a:p>
          <a:p>
            <a:r>
              <a:rPr lang="en-US" dirty="0"/>
              <a:t>Emerging Areas</a:t>
            </a:r>
          </a:p>
        </p:txBody>
      </p:sp>
    </p:spTree>
    <p:extLst>
      <p:ext uri="{BB962C8B-B14F-4D97-AF65-F5344CB8AC3E}">
        <p14:creationId xmlns:p14="http://schemas.microsoft.com/office/powerpoint/2010/main" val="768834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ED5F3-77C0-3175-8411-A025BA521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Evolution of Biomass</a:t>
            </a:r>
            <a:endParaRPr lang="en-US" dirty="0"/>
          </a:p>
        </p:txBody>
      </p:sp>
      <p:pic>
        <p:nvPicPr>
          <p:cNvPr id="6" name="mpa.gif" descr="mpa.gif">
            <a:extLst>
              <a:ext uri="{FF2B5EF4-FFF2-40B4-BE49-F238E27FC236}">
                <a16:creationId xmlns:a16="http://schemas.microsoft.com/office/drawing/2014/main" id="{EFDE13A3-66AA-51AA-F366-FF5DFA8D384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61674" y="1879270"/>
            <a:ext cx="4286251" cy="4286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ssb.gif" descr="ssb.gif">
            <a:extLst>
              <a:ext uri="{FF2B5EF4-FFF2-40B4-BE49-F238E27FC236}">
                <a16:creationId xmlns:a16="http://schemas.microsoft.com/office/drawing/2014/main" id="{F18F5253-3005-6C80-501E-4B90F1D750A9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75424" y="1879270"/>
            <a:ext cx="4286251" cy="42862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3375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ED5F3-77C0-3175-8411-A025BA521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Evolution of Catch</a:t>
            </a:r>
            <a:endParaRPr lang="en-US" dirty="0"/>
          </a:p>
        </p:txBody>
      </p:sp>
      <p:pic>
        <p:nvPicPr>
          <p:cNvPr id="5" name="mpa.gif" descr="mpa.gif">
            <a:extLst>
              <a:ext uri="{FF2B5EF4-FFF2-40B4-BE49-F238E27FC236}">
                <a16:creationId xmlns:a16="http://schemas.microsoft.com/office/drawing/2014/main" id="{DB7B5086-D3B8-CC05-10B4-D4997F2FBEE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61674" y="1748503"/>
            <a:ext cx="4286251" cy="4286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catch.gif" descr="catch.gif">
            <a:extLst>
              <a:ext uri="{FF2B5EF4-FFF2-40B4-BE49-F238E27FC236}">
                <a16:creationId xmlns:a16="http://schemas.microsoft.com/office/drawing/2014/main" id="{F1EDD735-B1E6-4642-AEEB-C45A3EFFFAC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1357" y="1748503"/>
            <a:ext cx="4286251" cy="42862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2542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5D08CB-9B19-6866-14A8-1F88BCFB7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59" y="1140395"/>
            <a:ext cx="7175281" cy="534218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DFAF8AE-82CE-D665-E527-240892E10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get trickier</a:t>
            </a:r>
          </a:p>
        </p:txBody>
      </p:sp>
    </p:spTree>
    <p:extLst>
      <p:ext uri="{BB962C8B-B14F-4D97-AF65-F5344CB8AC3E}">
        <p14:creationId xmlns:p14="http://schemas.microsoft.com/office/powerpoint/2010/main" val="513609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36D0C1-4150-E932-FE65-B4C74069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00" y="0"/>
            <a:ext cx="8826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00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32F5A-5D00-09DC-02B8-3A6283729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MPAs on multiple species when…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6388B7-AC3F-65F3-6FFF-CEF129BEB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600" y="2238607"/>
            <a:ext cx="7390799" cy="382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85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DFAF8AE-82CE-D665-E527-240892E10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Habitat difference helps drive extreme outcomes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70E90-D41C-6DD7-CC17-977AC3CF0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53" y="1978713"/>
            <a:ext cx="7553093" cy="466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92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DFAF8AE-82CE-D665-E527-240892E10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Increased complexity reduces scope for win-wins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164CB0-D9A1-089C-A013-A1414DA08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30" y="1798368"/>
            <a:ext cx="7777978" cy="480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24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5A4466-93D3-2BEB-5149-4EE9196CE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</a:t>
            </a:r>
            <a:br>
              <a:rPr lang="en-US" dirty="0"/>
            </a:br>
            <a:r>
              <a:rPr lang="en-US" dirty="0"/>
              <a:t>Ocean Management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EAB101-F4F8-B6BC-24EB-5DDBC91C0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61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AD5AF-61E8-9D3C-B2F7-EBA43C38A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Missing?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42FA8-B5A4-C31C-DCC3-F0CD13406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MPAs can clearly help reduce bycatch</a:t>
            </a:r>
          </a:p>
          <a:p>
            <a:endParaRPr lang="en-US" dirty="0"/>
          </a:p>
          <a:p>
            <a:r>
              <a:rPr lang="en-US" dirty="0"/>
              <a:t>Fleet dynamics and habitat heterogeneity increase probability of unintended consequences</a:t>
            </a:r>
          </a:p>
          <a:p>
            <a:endParaRPr lang="en-US" dirty="0"/>
          </a:p>
          <a:p>
            <a:r>
              <a:rPr lang="en-US" dirty="0"/>
              <a:t>Increased complexity results in less evidence of “equal or better outcomes”</a:t>
            </a:r>
          </a:p>
          <a:p>
            <a:endParaRPr lang="en-US" dirty="0"/>
          </a:p>
          <a:p>
            <a:r>
              <a:rPr lang="en-US" dirty="0"/>
              <a:t>marlin has a lot of bells and whistles, but…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952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AD5AF-61E8-9D3C-B2F7-EBA43C38A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Ocean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42FA8-B5A4-C31C-DCC3-F0CD13406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far, we’ve either assumed equilibrium conditions, or “stability”</a:t>
            </a:r>
          </a:p>
          <a:p>
            <a:endParaRPr lang="en-US" dirty="0"/>
          </a:p>
          <a:p>
            <a:r>
              <a:rPr lang="en-US" dirty="0"/>
              <a:t>What if there is strong stochasticity and directionality to habitat use, </a:t>
            </a:r>
            <a:r>
              <a:rPr lang="en-US" b="1" dirty="0"/>
              <a:t>with</a:t>
            </a:r>
            <a:r>
              <a:rPr lang="en-US" dirty="0"/>
              <a:t> heterogeneity in these across species?</a:t>
            </a:r>
          </a:p>
          <a:p>
            <a:endParaRPr lang="en-US" dirty="0"/>
          </a:p>
          <a:p>
            <a:r>
              <a:rPr lang="en-US" dirty="0"/>
              <a:t>What if we let MPAs move around?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364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71880-92E5-B6F7-960B-DC811FB1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DA766-A46B-6877-8EAE-77B438350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B0E60-4345-B79B-7C8A-BAF004F6D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56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AD5AF-61E8-9D3C-B2F7-EBA43C38A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Ocean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42FA8-B5A4-C31C-DCC3-F0CD13406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far, we’ve either assumed equilibrium conditions, or “stability”</a:t>
            </a:r>
          </a:p>
          <a:p>
            <a:endParaRPr lang="en-US" dirty="0"/>
          </a:p>
          <a:p>
            <a:r>
              <a:rPr lang="en-US" dirty="0"/>
              <a:t>What if there is strong stochasticity and directionality to habitat use, </a:t>
            </a:r>
            <a:r>
              <a:rPr lang="en-US" b="1" dirty="0"/>
              <a:t>with</a:t>
            </a:r>
            <a:r>
              <a:rPr lang="en-US" dirty="0"/>
              <a:t> heterogeneity in these across species?</a:t>
            </a:r>
          </a:p>
          <a:p>
            <a:endParaRPr lang="en-US" dirty="0"/>
          </a:p>
          <a:p>
            <a:r>
              <a:rPr lang="en-US" dirty="0"/>
              <a:t>What if we let MPAs move around?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644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2680-37E6-353A-CC8C-E4F188C23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B8B5D-49BB-D672-93E7-FD1D2E3CA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50" y="2549289"/>
            <a:ext cx="4457750" cy="2844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E8CB6F-6586-2135-3A14-117145F81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157" y="2549289"/>
            <a:ext cx="36576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03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2680-37E6-353A-CC8C-E4F188C23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1-s2.0-S0308597X15000639-mmc1" descr="1-s2.0-S0308597X15000639-mmc1">
            <a:hlinkClick r:id="" action="ppaction://media"/>
            <a:extLst>
              <a:ext uri="{FF2B5EF4-FFF2-40B4-BE49-F238E27FC236}">
                <a16:creationId xmlns:a16="http://schemas.microsoft.com/office/drawing/2014/main" id="{7BF1C79F-0A8B-4698-CB19-2F7904BC9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2790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8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A6DFE-32AA-238A-52CA-905A3D150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get </a:t>
            </a:r>
            <a:br>
              <a:rPr lang="en-US" dirty="0"/>
            </a:br>
            <a:r>
              <a:rPr lang="en-US" dirty="0"/>
              <a:t>when we go dynamic?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4E653-D51C-16D0-B89E-D3C828DD1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r>
              <a:rPr lang="en-US" dirty="0"/>
              <a:t>Given perfect information… </a:t>
            </a:r>
            <a:r>
              <a:rPr lang="en-US" b="1" dirty="0"/>
              <a:t>dynamic must be ≧ static</a:t>
            </a:r>
          </a:p>
          <a:p>
            <a:r>
              <a:rPr lang="en-US" dirty="0"/>
              <a:t>The question then is, how much better?</a:t>
            </a:r>
          </a:p>
          <a:p>
            <a:r>
              <a:rPr lang="en-US" dirty="0"/>
              <a:t>Pons </a:t>
            </a:r>
            <a:r>
              <a:rPr lang="en-US" i="1" dirty="0"/>
              <a:t>et al.</a:t>
            </a:r>
            <a:r>
              <a:rPr lang="en-US" dirty="0"/>
              <a:t> estimated tradeoffs in target and bycatch under different MPA designs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BF5C2-284C-DA26-0B88-734053A07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410" y="1763442"/>
            <a:ext cx="3859379" cy="97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51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BF5C2-284C-DA26-0B88-734053A07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948" y="313783"/>
            <a:ext cx="6574103" cy="1656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99F8AC-A995-A378-6177-7C41E08D3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168" y="2053149"/>
            <a:ext cx="3851662" cy="449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73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BF5C2-284C-DA26-0B88-734053A07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948" y="313783"/>
            <a:ext cx="6574103" cy="1656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D8BC47-F87B-C192-45EF-D9F106238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238" y="1970049"/>
            <a:ext cx="4615522" cy="441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44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BF5C2-284C-DA26-0B88-734053A07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948" y="313783"/>
            <a:ext cx="6574103" cy="1656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40C4EF-9529-A0AA-DF14-38043E500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031" y="2045319"/>
            <a:ext cx="4677937" cy="456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52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5A4466-93D3-2BEB-5149-4EE9196CE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Frontiers in </a:t>
            </a:r>
            <a:br>
              <a:rPr lang="en-US" dirty="0"/>
            </a:br>
            <a:r>
              <a:rPr lang="en-US" dirty="0"/>
              <a:t>Spatial Management </a:t>
            </a:r>
            <a:br>
              <a:rPr lang="en-US" dirty="0"/>
            </a:br>
            <a:r>
              <a:rPr lang="en-US" dirty="0"/>
              <a:t>of Bycatch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EAB101-F4F8-B6BC-24EB-5DDBC91C0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8495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AD5AF-61E8-9D3C-B2F7-EBA43C38A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42FA8-B5A4-C31C-DCC3-F0CD13406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MPAs are expanding</a:t>
            </a:r>
          </a:p>
          <a:p>
            <a:pPr lvl="1"/>
            <a:r>
              <a:rPr lang="en-US" dirty="0"/>
              <a:t>Varying definitions of what an MPA is</a:t>
            </a:r>
          </a:p>
          <a:p>
            <a:endParaRPr lang="en-US" dirty="0"/>
          </a:p>
          <a:p>
            <a:r>
              <a:rPr lang="en-US" dirty="0"/>
              <a:t>From a perspective of </a:t>
            </a:r>
            <a:r>
              <a:rPr lang="en-US" b="1" dirty="0"/>
              <a:t>bycatch reduction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When and how should we expand </a:t>
            </a:r>
            <a:r>
              <a:rPr lang="en-US" b="1" dirty="0"/>
              <a:t>tactical</a:t>
            </a:r>
            <a:r>
              <a:rPr lang="en-US" dirty="0"/>
              <a:t> dynamic ocean management?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How do we measure success?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How does spatial management compare to alternatives?</a:t>
            </a:r>
          </a:p>
        </p:txBody>
      </p:sp>
    </p:spTree>
    <p:extLst>
      <p:ext uri="{BB962C8B-B14F-4D97-AF65-F5344CB8AC3E}">
        <p14:creationId xmlns:p14="http://schemas.microsoft.com/office/powerpoint/2010/main" val="1235859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AD5AF-61E8-9D3C-B2F7-EBA43C38A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Be Dynamic?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42FA8-B5A4-C31C-DCC3-F0CD13406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Allowing </a:t>
            </a:r>
            <a:r>
              <a:rPr lang="en-US" dirty="0"/>
              <a:t>for dynamics ocean management seems obvious</a:t>
            </a:r>
            <a:endParaRPr lang="en-US" b="1" dirty="0"/>
          </a:p>
          <a:p>
            <a:endParaRPr lang="en-US" b="1" dirty="0"/>
          </a:p>
          <a:p>
            <a:pPr lvl="1"/>
            <a:r>
              <a:rPr lang="en-US" dirty="0"/>
              <a:t>Can be static if called for, e.g. deep water corals</a:t>
            </a:r>
          </a:p>
          <a:p>
            <a:endParaRPr lang="en-US" dirty="0"/>
          </a:p>
          <a:p>
            <a:r>
              <a:rPr lang="en-US" dirty="0"/>
              <a:t>So, for a given set of objectives, just optimize degree of “</a:t>
            </a:r>
            <a:r>
              <a:rPr lang="en-US" dirty="0" err="1"/>
              <a:t>dynamicness</a:t>
            </a:r>
            <a:r>
              <a:rPr lang="en-US" dirty="0"/>
              <a:t>”</a:t>
            </a:r>
          </a:p>
          <a:p>
            <a:endParaRPr lang="en-US" dirty="0"/>
          </a:p>
          <a:p>
            <a:r>
              <a:rPr lang="en-US" dirty="0"/>
              <a:t>What could go wrong?</a:t>
            </a:r>
          </a:p>
        </p:txBody>
      </p:sp>
    </p:spTree>
    <p:extLst>
      <p:ext uri="{BB962C8B-B14F-4D97-AF65-F5344CB8AC3E}">
        <p14:creationId xmlns:p14="http://schemas.microsoft.com/office/powerpoint/2010/main" val="1041528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AA33-A18B-19CC-5527-C146B600C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Protections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84C96-FA79-61CA-3F5D-60A77142C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where</a:t>
            </a:r>
            <a:r>
              <a:rPr lang="en-US" dirty="0"/>
              <a:t> question has a long history in marine resource management</a:t>
            </a:r>
          </a:p>
          <a:p>
            <a:r>
              <a:rPr lang="en-US" dirty="0"/>
              <a:t>MPAs traditionally used for management, particularly island cultures</a:t>
            </a:r>
          </a:p>
          <a:p>
            <a:pPr lvl="1"/>
            <a:r>
              <a:rPr lang="en-US" dirty="0"/>
              <a:t>“Fish banks”  for times of need / party</a:t>
            </a:r>
          </a:p>
          <a:p>
            <a:r>
              <a:rPr lang="en-US" dirty="0"/>
              <a:t>“Modern” MPAs emulated National Parks</a:t>
            </a:r>
          </a:p>
          <a:p>
            <a:pPr lvl="1"/>
            <a:r>
              <a:rPr lang="en-US" dirty="0"/>
              <a:t>Don’t fish here. </a:t>
            </a:r>
          </a:p>
          <a:p>
            <a:r>
              <a:rPr lang="en-US" dirty="0"/>
              <a:t>“Post-modern” MPAs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461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AD5AF-61E8-9D3C-B2F7-EBA43C38A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Be Dynamic?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42FA8-B5A4-C31C-DCC3-F0CD13406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94335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Suppose we discover that vampires are real, but very very rare</a:t>
            </a:r>
          </a:p>
          <a:p>
            <a:endParaRPr lang="en-US" dirty="0"/>
          </a:p>
          <a:p>
            <a:r>
              <a:rPr lang="en-US" dirty="0"/>
              <a:t>We develop a crazy accurate test to detect vampirism</a:t>
            </a:r>
          </a:p>
          <a:p>
            <a:endParaRPr lang="en-US" dirty="0"/>
          </a:p>
          <a:p>
            <a:r>
              <a:rPr lang="en-US" dirty="0"/>
              <a:t>Under what conditions is it rational to test for vampirism every day?</a:t>
            </a:r>
          </a:p>
          <a:p>
            <a:endParaRPr lang="en-US" dirty="0"/>
          </a:p>
        </p:txBody>
      </p:sp>
      <p:pic>
        <p:nvPicPr>
          <p:cNvPr id="6146" name="Picture 2" descr="Frequentists vs. Bayesians">
            <a:extLst>
              <a:ext uri="{FF2B5EF4-FFF2-40B4-BE49-F238E27FC236}">
                <a16:creationId xmlns:a16="http://schemas.microsoft.com/office/drawing/2014/main" id="{9AA24769-444D-A042-4DE0-95544DE2B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056" y="1690689"/>
            <a:ext cx="2979308" cy="451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217530-C551-AFEB-19BE-73A167FCC017}"/>
              </a:ext>
            </a:extLst>
          </p:cNvPr>
          <p:cNvSpPr txBox="1"/>
          <p:nvPr/>
        </p:nvSpPr>
        <p:spPr>
          <a:xfrm>
            <a:off x="6586654" y="6308208"/>
            <a:ext cx="682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XKCD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426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AD5AF-61E8-9D3C-B2F7-EBA43C38A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Be Dynamic?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42FA8-B5A4-C31C-DCC3-F0CD13406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6612209" cy="429267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Moving around… </a:t>
            </a:r>
          </a:p>
          <a:p>
            <a:pPr lvl="1"/>
            <a:r>
              <a:rPr lang="en-US" dirty="0"/>
              <a:t>Allows you to adapt to new conditions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pPr lvl="1"/>
            <a:r>
              <a:rPr lang="en-US" dirty="0">
                <a:sym typeface="Wingdings" pitchFamily="2" charset="2"/>
              </a:rPr>
              <a:t>Allows for smaller protected areas at a time </a:t>
            </a:r>
            <a:endParaRPr lang="en-US" dirty="0"/>
          </a:p>
          <a:p>
            <a:pPr lvl="1"/>
            <a:r>
              <a:rPr lang="en-US" dirty="0"/>
              <a:t>Increases costs </a:t>
            </a:r>
            <a:r>
              <a:rPr lang="en-US" dirty="0">
                <a:sym typeface="Wingdings" pitchFamily="2" charset="2"/>
              </a:rPr>
              <a:t></a:t>
            </a:r>
            <a:endParaRPr lang="en-US" dirty="0"/>
          </a:p>
          <a:p>
            <a:pPr lvl="1"/>
            <a:r>
              <a:rPr lang="en-US" dirty="0"/>
              <a:t>Increases chance of making the wrong move </a:t>
            </a:r>
            <a:r>
              <a:rPr lang="en-US" dirty="0">
                <a:sym typeface="Wingdings" pitchFamily="2" charset="2"/>
              </a:rPr>
              <a:t></a:t>
            </a:r>
            <a:endParaRPr lang="en-US" dirty="0"/>
          </a:p>
          <a:p>
            <a:endParaRPr lang="en-US" dirty="0"/>
          </a:p>
          <a:p>
            <a:r>
              <a:rPr lang="en-US" dirty="0"/>
              <a:t>Costs and benefits of dynamic vs. static will depend on </a:t>
            </a:r>
          </a:p>
          <a:p>
            <a:pPr lvl="1"/>
            <a:r>
              <a:rPr lang="en-US" dirty="0"/>
              <a:t>Accuracy of prediction</a:t>
            </a:r>
          </a:p>
          <a:p>
            <a:pPr lvl="1"/>
            <a:r>
              <a:rPr lang="en-US" dirty="0"/>
              <a:t>Frequency of need for prediction</a:t>
            </a:r>
          </a:p>
          <a:p>
            <a:pPr lvl="1"/>
            <a:r>
              <a:rPr lang="en-US" dirty="0"/>
              <a:t>Costs action</a:t>
            </a:r>
          </a:p>
          <a:p>
            <a:pPr lvl="1"/>
            <a:r>
              <a:rPr lang="en-US" dirty="0"/>
              <a:t>Costs of “misdiagnosis”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5996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AD5AF-61E8-9D3C-B2F7-EBA43C38A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know what works?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42FA8-B5A4-C31C-DCC3-F0CD13406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6612209" cy="4292677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Top-of-the-line policy evaluation depends being able to ask </a:t>
            </a:r>
            <a:r>
              <a:rPr lang="en-US" b="1" dirty="0"/>
              <a:t>what would have happened in the absence of this policy?</a:t>
            </a:r>
          </a:p>
          <a:p>
            <a:pPr lvl="1"/>
            <a:endParaRPr lang="en-US" b="1" dirty="0"/>
          </a:p>
          <a:p>
            <a:pPr lvl="1"/>
            <a:r>
              <a:rPr lang="en-US" dirty="0"/>
              <a:t>What’s the counterfactual for an MPA?</a:t>
            </a:r>
          </a:p>
          <a:p>
            <a:pPr lvl="2"/>
            <a:r>
              <a:rPr lang="en-US" dirty="0"/>
              <a:t>Under what conditions does “inside vs. outside” work?</a:t>
            </a:r>
          </a:p>
          <a:p>
            <a:pPr lvl="1"/>
            <a:r>
              <a:rPr lang="en-US" dirty="0"/>
              <a:t>What’s the counterfactual for the effect of spatial management on a rare bycatch species?</a:t>
            </a:r>
          </a:p>
          <a:p>
            <a:pPr lvl="2"/>
            <a:r>
              <a:rPr lang="en-US" dirty="0"/>
              <a:t>Sadly, not a lot of “control” vaquita populations running around…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69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AD5AF-61E8-9D3C-B2F7-EBA43C38A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know what works?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42FA8-B5A4-C31C-DCC3-F0CD13406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6612209" cy="429267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Large and growing field of causal inference in social-ecological systems</a:t>
            </a:r>
          </a:p>
          <a:p>
            <a:pPr lvl="1"/>
            <a:r>
              <a:rPr lang="en-US" dirty="0"/>
              <a:t>Plan for evaluation</a:t>
            </a:r>
          </a:p>
          <a:p>
            <a:pPr lvl="1"/>
            <a:r>
              <a:rPr lang="en-US" dirty="0"/>
              <a:t>Invest in pre-intervention monitoring!</a:t>
            </a:r>
          </a:p>
          <a:p>
            <a:pPr lvl="1"/>
            <a:endParaRPr lang="en-US" dirty="0"/>
          </a:p>
          <a:p>
            <a:r>
              <a:rPr lang="en-US" dirty="0"/>
              <a:t>When impossible, serious discussion of how we will measure performance</a:t>
            </a:r>
          </a:p>
          <a:p>
            <a:pPr lvl="1"/>
            <a:r>
              <a:rPr lang="en-US" dirty="0"/>
              <a:t>Model-informed indicators?</a:t>
            </a:r>
          </a:p>
          <a:p>
            <a:endParaRPr lang="en-US" dirty="0"/>
          </a:p>
          <a:p>
            <a:r>
              <a:rPr lang="en-US" dirty="0"/>
              <a:t>Those of us in the forecasting business need to put more skin in the game</a:t>
            </a:r>
          </a:p>
          <a:p>
            <a:pPr lvl="1"/>
            <a:endParaRPr lang="en-US" dirty="0"/>
          </a:p>
          <a:p>
            <a:r>
              <a:rPr lang="en-US" dirty="0"/>
              <a:t>The goal is reducing bycatch. 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/>
              <a:t>We need to be ready to acknowledge </a:t>
            </a:r>
          </a:p>
          <a:p>
            <a:pPr marL="0" indent="0" algn="ctr">
              <a:buNone/>
            </a:pPr>
            <a:r>
              <a:rPr lang="en-US" b="1" dirty="0"/>
              <a:t>successes and failure to make that happen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AA9B01-6C11-76F5-0C7C-97994F64B089}"/>
              </a:ext>
            </a:extLst>
          </p:cNvPr>
          <p:cNvSpPr txBox="1"/>
          <p:nvPr/>
        </p:nvSpPr>
        <p:spPr>
          <a:xfrm>
            <a:off x="1590907" y="20072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369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06F2-A475-2228-E7DB-E3B38A99F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FDB87-4473-0A2A-ED80-2DAECDD9D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03256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twitter: @danovand0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email: </a:t>
            </a:r>
            <a:r>
              <a:rPr lang="en-US" dirty="0" err="1"/>
              <a:t>danovan@uw.edu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website: </a:t>
            </a:r>
            <a:r>
              <a:rPr lang="en-US" dirty="0" err="1"/>
              <a:t>danovando.com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89C28-67B6-46A4-43C2-3F986E72D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25" t="16368" r="27154"/>
          <a:stretch/>
        </p:blipFill>
        <p:spPr>
          <a:xfrm>
            <a:off x="4720682" y="757430"/>
            <a:ext cx="3888059" cy="573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00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9866F-12DA-FDF4-0950-4B76A31D5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258161-FE1A-F667-0E48-37009BECA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4650"/>
            <a:ext cx="4305300" cy="331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3CFAD40-8D4C-F786-C50A-8E091F485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2664617"/>
            <a:ext cx="4305300" cy="331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810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“Post-modern” MPAs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D9FD7-EA58-9A47-93A7-5BE486054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410"/>
            <a:ext cx="6050998" cy="49147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DE555F-6121-E840-8B48-73F1CB8450E1}"/>
              </a:ext>
            </a:extLst>
          </p:cNvPr>
          <p:cNvSpPr txBox="1"/>
          <p:nvPr/>
        </p:nvSpPr>
        <p:spPr>
          <a:xfrm>
            <a:off x="2027583" y="6390573"/>
            <a:ext cx="2775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Grorud-Colvert</a:t>
            </a:r>
            <a:r>
              <a:rPr lang="en-US" dirty="0"/>
              <a:t> et al. (2021)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F25351-EC3F-6D4D-BE32-F697BD5A86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13" r="2582" b="74672"/>
          <a:stretch/>
        </p:blipFill>
        <p:spPr>
          <a:xfrm>
            <a:off x="6050998" y="2565239"/>
            <a:ext cx="290739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97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2BBD21-8E52-0F4B-86B7-C6F15C3DF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5669"/>
            <a:ext cx="9144000" cy="4866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EADA48-20BA-E940-9329-F869C02D7AC6}"/>
              </a:ext>
            </a:extLst>
          </p:cNvPr>
          <p:cNvSpPr txBox="1"/>
          <p:nvPr/>
        </p:nvSpPr>
        <p:spPr>
          <a:xfrm>
            <a:off x="6162261" y="6370982"/>
            <a:ext cx="2848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mpatlas.org</a:t>
            </a:r>
            <a:r>
              <a:rPr lang="en-US" dirty="0"/>
              <a:t>/zones/?</a:t>
            </a:r>
          </a:p>
        </p:txBody>
      </p:sp>
    </p:spTree>
    <p:extLst>
      <p:ext uri="{BB962C8B-B14F-4D97-AF65-F5344CB8AC3E}">
        <p14:creationId xmlns:p14="http://schemas.microsoft.com/office/powerpoint/2010/main" val="3937565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7C183-B93F-944D-B117-F8B266597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Conservation Impacts of MPAs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DF3AE-514F-7543-8922-9D0E2244F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supposed to be the easy part….</a:t>
            </a:r>
          </a:p>
          <a:p>
            <a:r>
              <a:rPr lang="en-US" dirty="0"/>
              <a:t>If you kill fewer fish…</a:t>
            </a:r>
          </a:p>
          <a:p>
            <a:pPr lvl="1"/>
            <a:r>
              <a:rPr lang="en-US" dirty="0"/>
              <a:t>There are more fish alive</a:t>
            </a:r>
          </a:p>
          <a:p>
            <a:r>
              <a:rPr lang="en-US" dirty="0"/>
              <a:t>So, what’s the challenge?</a:t>
            </a:r>
          </a:p>
          <a:p>
            <a:pPr lvl="1"/>
            <a:r>
              <a:rPr lang="en-US" i="1" dirty="0"/>
              <a:t>Given practical constraints on size</a:t>
            </a:r>
            <a:r>
              <a:rPr lang="en-US" dirty="0"/>
              <a:t> how effective are MPAs relative to other measures?</a:t>
            </a:r>
          </a:p>
          <a:p>
            <a:pPr lvl="1"/>
            <a:r>
              <a:rPr lang="en-US" dirty="0"/>
              <a:t>What are the unintended consequences of MPAs?</a:t>
            </a:r>
          </a:p>
        </p:txBody>
      </p:sp>
    </p:spTree>
    <p:extLst>
      <p:ext uri="{BB962C8B-B14F-4D97-AF65-F5344CB8AC3E}">
        <p14:creationId xmlns:p14="http://schemas.microsoft.com/office/powerpoint/2010/main" val="3808558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is worse?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High volume of discard of a highly productive species</a:t>
            </a:r>
          </a:p>
          <a:p>
            <a:pPr lvl="1"/>
            <a:r>
              <a:rPr lang="en-US" dirty="0"/>
              <a:t>“trash fish”</a:t>
            </a:r>
          </a:p>
          <a:p>
            <a:r>
              <a:rPr lang="en-US" dirty="0"/>
              <a:t>Low volume of discard of a relatively unproductive species</a:t>
            </a:r>
          </a:p>
          <a:p>
            <a:pPr lvl="1"/>
            <a:r>
              <a:rPr lang="en-US" dirty="0"/>
              <a:t>e.g. sharks in pelagic </a:t>
            </a:r>
            <a:r>
              <a:rPr lang="en-US" dirty="0" err="1"/>
              <a:t>longline</a:t>
            </a:r>
            <a:r>
              <a:rPr lang="en-US" dirty="0"/>
              <a:t> tuna fisheries</a:t>
            </a:r>
          </a:p>
          <a:p>
            <a:r>
              <a:rPr lang="en-US" dirty="0"/>
              <a:t>Low volume of bycatch mortality of “megafauna”</a:t>
            </a:r>
          </a:p>
          <a:p>
            <a:pPr lvl="1"/>
            <a:r>
              <a:rPr lang="en-US" dirty="0"/>
              <a:t>Turtles, seabirds, dolphins</a:t>
            </a:r>
          </a:p>
          <a:p>
            <a:r>
              <a:rPr lang="en-US" dirty="0"/>
              <a:t>Moderate volume of discard of species captured in “another” fishery</a:t>
            </a:r>
          </a:p>
          <a:p>
            <a:pPr lvl="1"/>
            <a:r>
              <a:rPr lang="en-US" dirty="0"/>
              <a:t>e.g. Chinook salmon in Walleye Pollock fishery</a:t>
            </a:r>
          </a:p>
        </p:txBody>
      </p:sp>
    </p:spTree>
    <p:extLst>
      <p:ext uri="{BB962C8B-B14F-4D97-AF65-F5344CB8AC3E}">
        <p14:creationId xmlns:p14="http://schemas.microsoft.com/office/powerpoint/2010/main" val="238291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5A4466-93D3-2BEB-5149-4EE9196CE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MPAs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EAB101-F4F8-B6BC-24EB-5DDBC91C0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9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</TotalTime>
  <Words>1536</Words>
  <Application>Microsoft Macintosh PowerPoint</Application>
  <PresentationFormat>On-screen Show (4:3)</PresentationFormat>
  <Paragraphs>214</Paragraphs>
  <Slides>45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Fira Code</vt:lpstr>
      <vt:lpstr>Office Theme</vt:lpstr>
      <vt:lpstr>PowerPoint Presentation</vt:lpstr>
      <vt:lpstr>MPAs &amp; Bycatch - Today</vt:lpstr>
      <vt:lpstr>PowerPoint Presentation</vt:lpstr>
      <vt:lpstr>Spatial Protections</vt:lpstr>
      <vt:lpstr>“Post-modern” MPAs</vt:lpstr>
      <vt:lpstr>PowerPoint Presentation</vt:lpstr>
      <vt:lpstr>Conservation Impacts of MPAs</vt:lpstr>
      <vt:lpstr>Which is worse?</vt:lpstr>
      <vt:lpstr>Static MPAs</vt:lpstr>
      <vt:lpstr>MPAs &amp; Weak Stocks</vt:lpstr>
      <vt:lpstr>MPAs &amp; Weak Stocks</vt:lpstr>
      <vt:lpstr>MPAs &amp; Weak Stocks</vt:lpstr>
      <vt:lpstr>PowerPoint Presentation</vt:lpstr>
      <vt:lpstr>PowerPoint Presentation</vt:lpstr>
      <vt:lpstr>Empirical Support</vt:lpstr>
      <vt:lpstr>Problem Solved?</vt:lpstr>
      <vt:lpstr>When might MPAs make bycatch problems worse? </vt:lpstr>
      <vt:lpstr>What happens when things get complicated?</vt:lpstr>
      <vt:lpstr>marlin</vt:lpstr>
      <vt:lpstr>Evolution of Biomass</vt:lpstr>
      <vt:lpstr>Evolution of Catch</vt:lpstr>
      <vt:lpstr>Things get trickier</vt:lpstr>
      <vt:lpstr>PowerPoint Presentation</vt:lpstr>
      <vt:lpstr>Effects of MPAs on multiple species when…</vt:lpstr>
      <vt:lpstr>Habitat difference helps drive extreme outcomes</vt:lpstr>
      <vt:lpstr>Increased complexity reduces scope for win-wins</vt:lpstr>
      <vt:lpstr>Dynamic  Ocean Management</vt:lpstr>
      <vt:lpstr>What’s Missing? </vt:lpstr>
      <vt:lpstr>Dynamic Ocean Management</vt:lpstr>
      <vt:lpstr>Dynamic Ocean Management</vt:lpstr>
      <vt:lpstr>PowerPoint Presentation</vt:lpstr>
      <vt:lpstr>PowerPoint Presentation</vt:lpstr>
      <vt:lpstr>What do we get  when we go dynamic?</vt:lpstr>
      <vt:lpstr>PowerPoint Presentation</vt:lpstr>
      <vt:lpstr>PowerPoint Presentation</vt:lpstr>
      <vt:lpstr>PowerPoint Presentation</vt:lpstr>
      <vt:lpstr>Frontiers in  Spatial Management  of Bycatch</vt:lpstr>
      <vt:lpstr>Where Next?</vt:lpstr>
      <vt:lpstr>Why Not Be Dynamic?</vt:lpstr>
      <vt:lpstr>Why Not Be Dynamic?</vt:lpstr>
      <vt:lpstr>Why Not Be Dynamic?</vt:lpstr>
      <vt:lpstr>How do we know what works?</vt:lpstr>
      <vt:lpstr>How do we know what works?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Ovando</dc:creator>
  <cp:lastModifiedBy>Dan Ovando</cp:lastModifiedBy>
  <cp:revision>15</cp:revision>
  <dcterms:created xsi:type="dcterms:W3CDTF">2022-05-12T00:46:38Z</dcterms:created>
  <dcterms:modified xsi:type="dcterms:W3CDTF">2022-05-12T05:26:43Z</dcterms:modified>
</cp:coreProperties>
</file>