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62" r:id="rId4"/>
    <p:sldId id="263" r:id="rId5"/>
    <p:sldId id="264" r:id="rId6"/>
    <p:sldId id="261" r:id="rId7"/>
    <p:sldId id="265" r:id="rId8"/>
    <p:sldId id="259" r:id="rId9"/>
    <p:sldId id="266" r:id="rId10"/>
    <p:sldId id="1195" r:id="rId11"/>
    <p:sldId id="260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7"/>
    <p:restoredTop sz="94690"/>
  </p:normalViewPr>
  <p:slideViewPr>
    <p:cSldViewPr snapToGrid="0" snapToObjects="1">
      <p:cViewPr varScale="1">
        <p:scale>
          <a:sx n="105" d="100"/>
          <a:sy n="105" d="100"/>
        </p:scale>
        <p:origin x="1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3F073-1AD8-BB48-AB00-6B71F44B2A5E}" type="datetimeFigureOut">
              <a:rPr lang="en-US" smtClean="0"/>
              <a:t>7/28/20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6F740-5862-B54C-93CE-E21BE2598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93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FEB7EA04-2A87-1E4D-9ED1-44395739F2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58B829ED-5807-1043-9C44-AD0CDB1513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242534CF-2332-3845-A34B-CC768F7AC8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89FE850-D835-DE41-9890-CC8259AE86D2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567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574019EF-6481-EB42-9A46-4A3FAF9165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C02687AC-251D-0848-A526-E720CBC0C6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452A66FB-CF7B-5B46-8E24-1C4BB931DD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18D9E8A-04F9-AD41-BC8B-95995AA697ED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10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16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ADFBC365-62AF-C047-8C47-DDA0693E25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78B78E8F-A4E1-D548-8F44-AE15E93394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/>
            <a:endParaRPr lang="en-US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id="{4EC07913-1AD8-1E41-945A-09454F2428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E173498-63FA-E242-8882-45B500F1D07C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11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728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2630295A-A82D-CB4C-ACAB-FD326E7329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09208E31-C94A-CA4B-9A94-C88B13DC22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209B8A80-7637-3843-BD31-5745CFF7C8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0361F7-F7C1-434A-8F01-61AF196759F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12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740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30F135F3-5ADD-F940-A011-1E32F151C3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3AB31FA1-88CC-8449-BAFD-FFB0FD7142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DA411EE0-3D73-0347-9DBF-65A22B9BD8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B34E2F-9B9C-6045-B111-A8223CC01FA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8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id="{935583BB-A6DC-BD4F-BD69-12DABBD83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id="{7FC4429B-9D83-4245-A197-A5E873805E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D6BA511C-B96A-8F41-84AF-8AAE42FAA0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CFC025-7D31-5A40-9BED-E56B65104A0B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441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D003CAD6-5C55-4145-8667-CAAE658E39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3542106F-88DA-4D48-BD99-EBB0EDD063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8ABD62D3-606E-1F42-A7C3-5890CE3989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A1FE290-79E0-194D-B52A-FEEC6C763ED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650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7E358939-E88B-C645-B414-8EA6ECE812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26C631EF-EBCE-9447-AF29-399A129CB0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D9A0F728-F816-7D47-ACD9-FB142E5E8F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6277C40-1169-0440-9529-1975EB001E8C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03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02FFE5FE-DA93-3147-832E-D9E0A350D8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6C2135C1-57C3-5C46-BBFD-A5AD9975B9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E7C2EB73-B0A1-7C47-8096-D12DC8D9A8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32A1595-AF27-284B-A246-7FC0251E66FB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6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65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BD85B45E-D7E2-7440-9DED-574D417250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C2BCB286-CB58-9D4E-B9BA-F627273FEC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EABA589C-520F-3646-BE9F-E8EECE6C3B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3C4C008-596F-3248-9644-8F945514F763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936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C99606DF-EDFD-8D47-B589-02E8866676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1D49A836-E3E1-3649-8889-5F68B9DBED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F31CCC21-22D5-EA47-943C-1C09AD99A5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680E63-A72C-ED47-BC7B-DC29FE86941B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427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AC60D791-8477-E641-B0C0-122EBD6F13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77D02202-CB32-FC40-8093-F416D04AEE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042FF4C3-1208-BF48-875B-400FB36372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C0C0B87-2B59-FA41-AD03-4E1A300067AF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569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37FB-88E7-7140-9362-8E9635B61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7FA4A7-3F50-0749-9DAC-D38D0C1BF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5578D-4AB7-7246-9104-9CE955C34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47FE-E8D7-BB4F-BAB5-BF1AE76B3095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4A6C2-8018-FF44-A169-998EF1810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68A24-F235-A749-B952-8DDA82523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92C9-6264-C64F-9860-8ED4EE5E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50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7EFCF-52A6-6545-91AB-65DD8799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74A27-3FB4-DE4C-ACAB-EA885C0D6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2F2D4-A53E-3049-832C-997F5E2D0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47FE-E8D7-BB4F-BAB5-BF1AE76B3095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F0497-4E5C-D049-ABA4-46816703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7D844-3001-3F41-A3B8-11723892C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92C9-6264-C64F-9860-8ED4EE5E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26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EFBFA6-B64C-0C46-931B-176CFC76A7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5FE4A-C4CA-DB48-AC92-2981A594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9CF7A-E83F-7B4E-8B70-C9F3635B7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47FE-E8D7-BB4F-BAB5-BF1AE76B3095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8A0A9-7550-3241-BE66-8F46465F9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63A65-386F-4645-B944-0694C1223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92C9-6264-C64F-9860-8ED4EE5E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77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EC2EB-B22F-5145-ABAB-142147FE8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15892-EC4A-B543-9619-AC73D3E48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3C322-5CAC-1649-ADB2-90EDB9DBF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47FE-E8D7-BB4F-BAB5-BF1AE76B3095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70193-3BAE-DD42-BA66-D3C3AB86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798EA-46AE-D549-9010-3F2E36E1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92C9-6264-C64F-9860-8ED4EE5E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00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58DD2-6F09-644E-96F7-F757273C0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9A4FB-0F40-5344-9943-B2B1B6EAC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325F5-B788-C24B-BC04-844A9715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47FE-E8D7-BB4F-BAB5-BF1AE76B3095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CBC93-2E96-A14F-974E-6E717C475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2E0BA-32DE-F643-807E-C8F3D1B89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92C9-6264-C64F-9860-8ED4EE5E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2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E815D-77CB-F948-B39E-BD8A6C08B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1166E-57B1-0447-9379-C7EBC3BADE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5B604-49CF-8949-BA73-86C833127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C9AEE-6292-254D-B051-6E1427E0B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47FE-E8D7-BB4F-BAB5-BF1AE76B3095}" type="datetimeFigureOut">
              <a:rPr lang="en-US" smtClean="0"/>
              <a:t>7/28/20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269545-4411-E640-B5EA-9D3E8220F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4E98F-141D-314D-868E-B0A61D75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92C9-6264-C64F-9860-8ED4EE5E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46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72D8C-8E11-B64B-A9FF-D0A304984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0078B1-95F0-2A4D-8537-793F5EB5D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45162-DB4B-6145-83BB-23CB3F35A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5FAF0C-5386-6144-B062-831776CF06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5FD507-639D-F941-AFE1-95F0F70694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9220AD-B3F1-9648-A87E-45A603154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47FE-E8D7-BB4F-BAB5-BF1AE76B3095}" type="datetimeFigureOut">
              <a:rPr lang="en-US" smtClean="0"/>
              <a:t>7/28/20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F26B52-BC65-1B42-BE0F-617ACB54F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3BA1E1-4CD8-4241-A130-62FDD6C2F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92C9-6264-C64F-9860-8ED4EE5E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4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3176-06B4-4A4F-AE1C-AB2B60806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44802F-39A3-FF4E-BFDB-B5CBE9885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47FE-E8D7-BB4F-BAB5-BF1AE76B3095}" type="datetimeFigureOut">
              <a:rPr lang="en-US" smtClean="0"/>
              <a:t>7/28/20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9912A3-3F47-EB47-A91E-30357A8FD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973A08-1321-5545-8799-6D40C8FD2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92C9-6264-C64F-9860-8ED4EE5E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94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44BABF-3BF9-B948-ABE1-1BDB92FF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47FE-E8D7-BB4F-BAB5-BF1AE76B3095}" type="datetimeFigureOut">
              <a:rPr lang="en-US" smtClean="0"/>
              <a:t>7/28/20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2C9F0-A047-0B4B-A7F2-F45E8B5D0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F344E-F343-3149-A942-F2E2DDD43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92C9-6264-C64F-9860-8ED4EE5E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22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43052-DBD6-774D-80D6-FE1E2C90D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11DEF-6F24-4C49-8E5D-5D3DD4DDA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E329B-1C5C-C949-A8B3-8CCE2AD3F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5A2616-4EE8-FE42-82CF-52A70738C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47FE-E8D7-BB4F-BAB5-BF1AE76B3095}" type="datetimeFigureOut">
              <a:rPr lang="en-US" smtClean="0"/>
              <a:t>7/28/20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D4B73-0BCB-1049-9675-F1D0E1C6C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8FD82-D432-C948-AE8F-DBA1FB532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92C9-6264-C64F-9860-8ED4EE5E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67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D78EB-389E-3549-89B2-9EA5D355F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651B07-250B-CA47-B5E9-976030C767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5758C-CAD5-DC49-A8C9-574BFE3BF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43262-7A0E-3F47-80C0-9D41975B3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47FE-E8D7-BB4F-BAB5-BF1AE76B3095}" type="datetimeFigureOut">
              <a:rPr lang="en-US" smtClean="0"/>
              <a:t>7/28/20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3CEFC-EC9C-C54A-9CAA-12004F11F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C284A-C3F6-D145-847A-CE43D15BA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92C9-6264-C64F-9860-8ED4EE5E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3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436157-BBE8-7242-B3AF-7350A205E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92238-6501-B944-A5A9-A3C76EDC9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2050C-B644-4243-9781-94FF66846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347FE-E8D7-BB4F-BAB5-BF1AE76B3095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B2324-91B1-7545-9546-3F7964FA5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A49B7-1729-8C43-BC66-81AB640271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392C9-6264-C64F-9860-8ED4EE5E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Gilman@utas.edu.a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researchgate.net/profile/Eric_Gilman2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EGilman@utas.edu.au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hyperlink" Target="https://www.researchgate.net/profile/Eric_Gilman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hyperlink" Target="https://doi.org/10.1016/j.marpol.2019.10379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7C3C75CC-DFE2-EE49-9799-23D933FCA6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041525" y="496888"/>
            <a:ext cx="8108950" cy="1109662"/>
          </a:xfrm>
        </p:spPr>
        <p:txBody>
          <a:bodyPr/>
          <a:lstStyle/>
          <a:p>
            <a:pPr eaLnBrk="1" hangingPunct="1"/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Electronic Monitoring Systems for Pelagic Longline Fisheries</a:t>
            </a:r>
          </a:p>
        </p:txBody>
      </p:sp>
      <p:sp>
        <p:nvSpPr>
          <p:cNvPr id="57347" name="TextBox 3">
            <a:extLst>
              <a:ext uri="{FF2B5EF4-FFF2-40B4-BE49-F238E27FC236}">
                <a16:creationId xmlns:a16="http://schemas.microsoft.com/office/drawing/2014/main" id="{E8B3E465-0916-AE48-B51E-10F5C3583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976" y="4089401"/>
            <a:ext cx="5038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 Gilman, </a:t>
            </a: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EGilman@utas.edu.au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https://www.researchgate.net/profile/Eric_Gilman2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8" name="Title 1">
            <a:extLst>
              <a:ext uri="{FF2B5EF4-FFF2-40B4-BE49-F238E27FC236}">
                <a16:creationId xmlns:a16="http://schemas.microsoft.com/office/drawing/2014/main" id="{F41F553F-C7E2-E54C-B767-1D9659984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489" y="2447925"/>
            <a:ext cx="59150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UCSD Scripps Institution of Oceanography - SIOB 296  Bycatch: Problems and Solutions </a:t>
            </a:r>
            <a:br>
              <a:rPr lang="en-US" altLang="en-US"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4: 27 January 2020</a:t>
            </a:r>
          </a:p>
        </p:txBody>
      </p:sp>
      <p:pic>
        <p:nvPicPr>
          <p:cNvPr id="57349" name="Picture 5">
            <a:extLst>
              <a:ext uri="{FF2B5EF4-FFF2-40B4-BE49-F238E27FC236}">
                <a16:creationId xmlns:a16="http://schemas.microsoft.com/office/drawing/2014/main" id="{948BC811-B2F0-3F4B-991E-B33C97D5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4886326"/>
            <a:ext cx="39052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2">
            <a:extLst>
              <a:ext uri="{FF2B5EF4-FFF2-40B4-BE49-F238E27FC236}">
                <a16:creationId xmlns:a16="http://schemas.microsoft.com/office/drawing/2014/main" id="{72E68B5D-73E5-234E-A2D5-2C7D8DF51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886326"/>
            <a:ext cx="539591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357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B135DD8-CB54-4EA7-A3EF-84248AFBE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84163"/>
            <a:ext cx="7886700" cy="798512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sz="2850" dirty="0">
                <a:latin typeface="Arial" panose="020B0604020202020204" pitchFamily="34" charset="0"/>
                <a:cs typeface="Arial" panose="020B0604020202020204" pitchFamily="34" charset="0"/>
              </a:rPr>
              <a:t>Seabird Scan Counts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E58F2-1938-48E7-9E22-C4317B41C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0" y="1239838"/>
            <a:ext cx="7886700" cy="12065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8-megapixel low lux camera for view astern (20 fps, 1440p resolution) in addition to 2 standard 3-megapixel cameras positioned to monitor the haul (10fps, 720p)</a:t>
            </a:r>
          </a:p>
          <a:p>
            <a:pPr>
              <a:defRPr/>
            </a:pP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Trial EM recording of 5 bird bycatch mitigation methods</a:t>
            </a:r>
          </a:p>
        </p:txBody>
      </p:sp>
      <p:pic>
        <p:nvPicPr>
          <p:cNvPr id="75780" name="Picture 1">
            <a:extLst>
              <a:ext uri="{FF2B5EF4-FFF2-40B4-BE49-F238E27FC236}">
                <a16:creationId xmlns:a16="http://schemas.microsoft.com/office/drawing/2014/main" id="{3AA8A46C-5E4E-2E47-ADEE-4AE1C27C3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9" y="3251200"/>
            <a:ext cx="4675187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5781" name="Object 4">
            <a:extLst>
              <a:ext uri="{FF2B5EF4-FFF2-40B4-BE49-F238E27FC236}">
                <a16:creationId xmlns:a16="http://schemas.microsoft.com/office/drawing/2014/main" id="{98ABAB64-F742-1940-95FC-A6EBE2E365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89850" y="2894013"/>
          <a:ext cx="2349500" cy="125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1" name="Bitmap Image" r:id="rId5" imgW="3270250" imgH="1746250" progId="Paint.Picture">
                  <p:embed/>
                </p:oleObj>
              </mc:Choice>
              <mc:Fallback>
                <p:oleObj name="Bitmap Image" r:id="rId5" imgW="3270250" imgH="1746250" progId="Paint.Picture">
                  <p:embed/>
                  <p:pic>
                    <p:nvPicPr>
                      <p:cNvPr id="75781" name="Object 4">
                        <a:extLst>
                          <a:ext uri="{FF2B5EF4-FFF2-40B4-BE49-F238E27FC236}">
                            <a16:creationId xmlns:a16="http://schemas.microsoft.com/office/drawing/2014/main" id="{98ABAB64-F742-1940-95FC-A6EBE2E365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9850" y="2894013"/>
                        <a:ext cx="2349500" cy="1255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782" name="Picture 5">
            <a:extLst>
              <a:ext uri="{FF2B5EF4-FFF2-40B4-BE49-F238E27FC236}">
                <a16:creationId xmlns:a16="http://schemas.microsoft.com/office/drawing/2014/main" id="{533FE228-F7BC-BE44-A44D-3CEBBC084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4548189"/>
            <a:ext cx="34226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576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76D111F8-FDA3-7842-9FAF-784CD0BDE7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7827" name="Picture 11">
            <a:extLst>
              <a:ext uri="{FF2B5EF4-FFF2-40B4-BE49-F238E27FC236}">
                <a16:creationId xmlns:a16="http://schemas.microsoft.com/office/drawing/2014/main" id="{E690AD88-5FBF-9343-99D2-DD2ED255E5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1589" y="401639"/>
            <a:ext cx="2549525" cy="2117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828" name="Group 4">
            <a:extLst>
              <a:ext uri="{FF2B5EF4-FFF2-40B4-BE49-F238E27FC236}">
                <a16:creationId xmlns:a16="http://schemas.microsoft.com/office/drawing/2014/main" id="{80FB41E1-1411-4947-9D09-DB29925F9579}"/>
              </a:ext>
            </a:extLst>
          </p:cNvPr>
          <p:cNvGrpSpPr>
            <a:grpSpLocks/>
          </p:cNvGrpSpPr>
          <p:nvPr/>
        </p:nvGrpSpPr>
        <p:grpSpPr bwMode="auto">
          <a:xfrm>
            <a:off x="7880350" y="579439"/>
            <a:ext cx="2408238" cy="1882775"/>
            <a:chOff x="6048375" y="4724400"/>
            <a:chExt cx="3095625" cy="2133600"/>
          </a:xfrm>
        </p:grpSpPr>
        <p:pic>
          <p:nvPicPr>
            <p:cNvPr id="77834" name="Picture 6" descr="NAS 6">
              <a:extLst>
                <a:ext uri="{FF2B5EF4-FFF2-40B4-BE49-F238E27FC236}">
                  <a16:creationId xmlns:a16="http://schemas.microsoft.com/office/drawing/2014/main" id="{4B801950-B985-D44D-B30E-B0CA15684A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24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375" y="4800600"/>
              <a:ext cx="3095625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3">
              <a:extLst>
                <a:ext uri="{FF2B5EF4-FFF2-40B4-BE49-F238E27FC236}">
                  <a16:creationId xmlns:a16="http://schemas.microsoft.com/office/drawing/2014/main" id="{06D0FE6E-92C5-4726-B298-B5227B8025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0959" y="4724400"/>
              <a:ext cx="2287537" cy="340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457200" eaLnBrk="1" hangingPunct="1">
                <a:spcBef>
                  <a:spcPct val="0"/>
                </a:spcBef>
                <a:buNone/>
                <a:defRPr/>
              </a:pPr>
              <a:r>
                <a:rPr lang="en-US" altLang="en-US" sz="1350">
                  <a:solidFill>
                    <a:prstClr val="black"/>
                  </a:solidFill>
                  <a:latin typeface="Arial" panose="020B0604020202020204" pitchFamily="34" charset="0"/>
                </a:rPr>
                <a:t>Blue-dyed bait</a:t>
              </a:r>
            </a:p>
          </p:txBody>
        </p:sp>
      </p:grpSp>
      <p:pic>
        <p:nvPicPr>
          <p:cNvPr id="77829" name="Picture 2">
            <a:extLst>
              <a:ext uri="{FF2B5EF4-FFF2-40B4-BE49-F238E27FC236}">
                <a16:creationId xmlns:a16="http://schemas.microsoft.com/office/drawing/2014/main" id="{9FF1C617-44D8-804F-A0D1-1CBBC1EE4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4" y="3754439"/>
            <a:ext cx="29368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11">
            <a:extLst>
              <a:ext uri="{FF2B5EF4-FFF2-40B4-BE49-F238E27FC236}">
                <a16:creationId xmlns:a16="http://schemas.microsoft.com/office/drawing/2014/main" id="{0FFC7AF7-2E57-154F-A0FC-3DE94384C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4" y="3754439"/>
            <a:ext cx="2847975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2" descr="Image result for tori line seabird">
            <a:extLst>
              <a:ext uri="{FF2B5EF4-FFF2-40B4-BE49-F238E27FC236}">
                <a16:creationId xmlns:a16="http://schemas.microsoft.com/office/drawing/2014/main" id="{F0D7E80E-CE43-1047-855C-F3C03224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1"/>
            <a:ext cx="2801938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14">
            <a:extLst>
              <a:ext uri="{FF2B5EF4-FFF2-40B4-BE49-F238E27FC236}">
                <a16:creationId xmlns:a16="http://schemas.microsoft.com/office/drawing/2014/main" id="{C1A759E0-A9E5-A84F-A657-774707CA2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6" y="415925"/>
            <a:ext cx="644525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Content Placeholder 7" descr="NAS 8">
            <a:extLst>
              <a:ext uri="{FF2B5EF4-FFF2-40B4-BE49-F238E27FC236}">
                <a16:creationId xmlns:a16="http://schemas.microsoft.com/office/drawing/2014/main" id="{1957FB31-9D16-6C45-8FDA-3E91D5B0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4930" r="5000" b="6317"/>
          <a:stretch>
            <a:fillRect/>
          </a:stretch>
        </p:blipFill>
        <p:spPr bwMode="auto">
          <a:xfrm>
            <a:off x="1601788" y="3754439"/>
            <a:ext cx="26606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376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Box 6">
            <a:extLst>
              <a:ext uri="{FF2B5EF4-FFF2-40B4-BE49-F238E27FC236}">
                <a16:creationId xmlns:a16="http://schemas.microsoft.com/office/drawing/2014/main" id="{0608CB60-3BD0-A34D-A885-AB24A09D0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1" y="5861051"/>
            <a:ext cx="4164013" cy="862013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 Gilman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EGilman@utas.edu.au</a:t>
            </a:r>
            <a:endParaRPr lang="en-US" altLang="en-US" sz="1800" u="sng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https://www.researchgate.net/profile/Eric_Gilman2</a:t>
            </a:r>
            <a:r>
              <a:rPr lang="en-US" altLang="en-US" sz="1400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9875" name="Picture 8">
            <a:extLst>
              <a:ext uri="{FF2B5EF4-FFF2-40B4-BE49-F238E27FC236}">
                <a16:creationId xmlns:a16="http://schemas.microsoft.com/office/drawing/2014/main" id="{B54FB73B-AF74-4F4A-A028-D6960B2F8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/>
          <a:stretch>
            <a:fillRect/>
          </a:stretch>
        </p:blipFill>
        <p:spPr bwMode="auto">
          <a:xfrm>
            <a:off x="5883276" y="4697414"/>
            <a:ext cx="261461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9">
            <a:extLst>
              <a:ext uri="{FF2B5EF4-FFF2-40B4-BE49-F238E27FC236}">
                <a16:creationId xmlns:a16="http://schemas.microsoft.com/office/drawing/2014/main" id="{0877EC86-E137-2D4B-ABF3-BBBF6C67B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314" y="4697414"/>
            <a:ext cx="194468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11">
            <a:extLst>
              <a:ext uri="{FF2B5EF4-FFF2-40B4-BE49-F238E27FC236}">
                <a16:creationId xmlns:a16="http://schemas.microsoft.com/office/drawing/2014/main" id="{FD9EB347-6AEA-854C-9C20-CD0C5FDBE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12700"/>
            <a:ext cx="735330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928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26961797-3742-AE47-8205-A41DBED556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2650" y="350839"/>
            <a:ext cx="7886700" cy="777875"/>
          </a:xfrm>
        </p:spPr>
        <p:txBody>
          <a:bodyPr/>
          <a:lstStyle/>
          <a:p>
            <a:pPr algn="ctr" eaLnBrk="1" hangingPunct="1"/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59395" name="Rectangle 7">
            <a:extLst>
              <a:ext uri="{FF2B5EF4-FFF2-40B4-BE49-F238E27FC236}">
                <a16:creationId xmlns:a16="http://schemas.microsoft.com/office/drawing/2014/main" id="{F2DDE5D8-5B83-CE4E-BEBB-CF0BBBB5F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764" y="1633538"/>
            <a:ext cx="811847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Fisheries EM systems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 in fisheries EM pilots and fully implemented systems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EM over at-sea observer programs – including overcoming sources of statistical sampling bias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accuracy of alternative monitoring methods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Deficits of contemporary longline EM systems 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solutions to address identified longline EM deficits</a:t>
            </a:r>
          </a:p>
        </p:txBody>
      </p:sp>
      <p:pic>
        <p:nvPicPr>
          <p:cNvPr id="59396" name="Picture 5">
            <a:extLst>
              <a:ext uri="{FF2B5EF4-FFF2-40B4-BE49-F238E27FC236}">
                <a16:creationId xmlns:a16="http://schemas.microsoft.com/office/drawing/2014/main" id="{3397E11D-8446-2A4C-B45E-6BA2C642E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4935539"/>
            <a:ext cx="912495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483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>
            <a:extLst>
              <a:ext uri="{FF2B5EF4-FFF2-40B4-BE49-F238E27FC236}">
                <a16:creationId xmlns:a16="http://schemas.microsoft.com/office/drawing/2014/main" id="{69CEAF74-27EA-7E46-BB45-0F889D26D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180976"/>
            <a:ext cx="7605712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4">
            <a:extLst>
              <a:ext uri="{FF2B5EF4-FFF2-40B4-BE49-F238E27FC236}">
                <a16:creationId xmlns:a16="http://schemas.microsoft.com/office/drawing/2014/main" id="{69FE96C8-4E8F-AF4A-984E-C57C1FCA2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9" y="4471988"/>
            <a:ext cx="4516437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5">
            <a:extLst>
              <a:ext uri="{FF2B5EF4-FFF2-40B4-BE49-F238E27FC236}">
                <a16:creationId xmlns:a16="http://schemas.microsoft.com/office/drawing/2014/main" id="{2F29AAD1-CC0C-D64F-897A-C5DBA5AFF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781300"/>
            <a:ext cx="29940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977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>
            <a:extLst>
              <a:ext uri="{FF2B5EF4-FFF2-40B4-BE49-F238E27FC236}">
                <a16:creationId xmlns:a16="http://schemas.microsoft.com/office/drawing/2014/main" id="{5EE2EBDF-E612-A049-9768-0FD33C7B80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46976" y="200025"/>
            <a:ext cx="2843213" cy="2089150"/>
          </a:xfrm>
        </p:spPr>
        <p:txBody>
          <a:bodyPr/>
          <a:lstStyle/>
          <a:p>
            <a:pPr algn="ctr" eaLnBrk="1" hangingPunct="1"/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886 fishing vessels w/ EM systems </a:t>
            </a:r>
            <a:b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300">
                <a:latin typeface="Arial" panose="020B0604020202020204" pitchFamily="34" charset="0"/>
                <a:cs typeface="Arial" panose="020B0604020202020204" pitchFamily="34" charset="0"/>
              </a:rPr>
              <a:t>(Michelin et al. 2018 – CEA &amp; The Nature Conservancy)</a:t>
            </a:r>
          </a:p>
        </p:txBody>
      </p:sp>
      <p:grpSp>
        <p:nvGrpSpPr>
          <p:cNvPr id="63491" name="Group 5">
            <a:extLst>
              <a:ext uri="{FF2B5EF4-FFF2-40B4-BE49-F238E27FC236}">
                <a16:creationId xmlns:a16="http://schemas.microsoft.com/office/drawing/2014/main" id="{66ED90D3-5CEB-C743-BB19-BD835B1528C1}"/>
              </a:ext>
            </a:extLst>
          </p:cNvPr>
          <p:cNvGrpSpPr>
            <a:grpSpLocks/>
          </p:cNvGrpSpPr>
          <p:nvPr/>
        </p:nvGrpSpPr>
        <p:grpSpPr bwMode="auto">
          <a:xfrm>
            <a:off x="1793875" y="2714626"/>
            <a:ext cx="8826500" cy="4143375"/>
            <a:chOff x="317812" y="1032128"/>
            <a:chExt cx="8826188" cy="4143554"/>
          </a:xfrm>
        </p:grpSpPr>
        <p:pic>
          <p:nvPicPr>
            <p:cNvPr id="63495" name="Picture 3">
              <a:extLst>
                <a:ext uri="{FF2B5EF4-FFF2-40B4-BE49-F238E27FC236}">
                  <a16:creationId xmlns:a16="http://schemas.microsoft.com/office/drawing/2014/main" id="{0E05F3B5-2A50-B740-92FB-3335F4E07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812" y="1032128"/>
              <a:ext cx="8826188" cy="4143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6" name="TextBox 4">
              <a:extLst>
                <a:ext uri="{FF2B5EF4-FFF2-40B4-BE49-F238E27FC236}">
                  <a16:creationId xmlns:a16="http://schemas.microsoft.com/office/drawing/2014/main" id="{DCDB524F-815C-D54F-B014-976F7B037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45" y="4898683"/>
              <a:ext cx="284385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Van Helmond et. 2019 Fish &amp; Fisheries</a:t>
              </a:r>
            </a:p>
          </p:txBody>
        </p:sp>
      </p:grpSp>
      <p:grpSp>
        <p:nvGrpSpPr>
          <p:cNvPr id="63492" name="Group 2">
            <a:extLst>
              <a:ext uri="{FF2B5EF4-FFF2-40B4-BE49-F238E27FC236}">
                <a16:creationId xmlns:a16="http://schemas.microsoft.com/office/drawing/2014/main" id="{13CD605A-7814-5242-BE74-819E24F8DDD3}"/>
              </a:ext>
            </a:extLst>
          </p:cNvPr>
          <p:cNvGrpSpPr>
            <a:grpSpLocks/>
          </p:cNvGrpSpPr>
          <p:nvPr/>
        </p:nvGrpSpPr>
        <p:grpSpPr bwMode="auto">
          <a:xfrm>
            <a:off x="1571626" y="0"/>
            <a:ext cx="5807075" cy="2990850"/>
            <a:chOff x="47624" y="0"/>
            <a:chExt cx="5806443" cy="2991444"/>
          </a:xfrm>
        </p:grpSpPr>
        <p:pic>
          <p:nvPicPr>
            <p:cNvPr id="63493" name="Picture 6">
              <a:extLst>
                <a:ext uri="{FF2B5EF4-FFF2-40B4-BE49-F238E27FC236}">
                  <a16:creationId xmlns:a16="http://schemas.microsoft.com/office/drawing/2014/main" id="{6F1C4296-6027-0142-B3AD-22403510C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4"/>
            <a:stretch>
              <a:fillRect/>
            </a:stretch>
          </p:blipFill>
          <p:spPr bwMode="auto">
            <a:xfrm>
              <a:off x="47624" y="0"/>
              <a:ext cx="5806443" cy="2991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4" name="TextBox 7">
              <a:extLst>
                <a:ext uri="{FF2B5EF4-FFF2-40B4-BE49-F238E27FC236}">
                  <a16:creationId xmlns:a16="http://schemas.microsoft.com/office/drawing/2014/main" id="{6ADA43BD-15F0-D24F-A6E9-D29E9E5B76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200" y="200226"/>
              <a:ext cx="284385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Van Helmond et. 2019 Fish &amp; Fisheries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5567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C96E5F69-ECC9-8147-B770-C27E9A076C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2650" y="222251"/>
            <a:ext cx="7886700" cy="823913"/>
          </a:xfrm>
        </p:spPr>
        <p:txBody>
          <a:bodyPr/>
          <a:lstStyle/>
          <a:p>
            <a:pPr algn="ctr" eaLnBrk="1" hangingPunct="1"/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Benefits of EM over at-sea observers</a:t>
            </a:r>
          </a:p>
        </p:txBody>
      </p:sp>
      <p:sp>
        <p:nvSpPr>
          <p:cNvPr id="65539" name="Content Placeholder 2">
            <a:extLst>
              <a:ext uri="{FF2B5EF4-FFF2-40B4-BE49-F238E27FC236}">
                <a16:creationId xmlns:a16="http://schemas.microsoft.com/office/drawing/2014/main" id="{3C0E57BC-FBC1-6F47-A4F5-EE700A79A2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0364" y="1096963"/>
            <a:ext cx="4987925" cy="2311400"/>
          </a:xfrm>
        </p:spPr>
        <p:txBody>
          <a:bodyPr/>
          <a:lstStyle/>
          <a:p>
            <a:pPr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Overcome observer effect</a:t>
            </a:r>
          </a:p>
          <a:p>
            <a:pPr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Overcome observer displacement effect</a:t>
            </a:r>
          </a:p>
          <a:p>
            <a:pPr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No coercion &amp; corruption;</a:t>
            </a:r>
            <a:b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independent audit</a:t>
            </a:r>
          </a:p>
          <a:p>
            <a:pPr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Multiple fields of view</a:t>
            </a:r>
          </a:p>
          <a:p>
            <a:pPr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Monitor continuously</a:t>
            </a:r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BBF49E22-B8E5-044C-A1FF-EBE8E824A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0363" y="5988050"/>
            <a:ext cx="6229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Michelin et al. 2018 – CEA &amp; The Nature Conservancy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Gilman et al. 2018. Aquatic Conservation 29: 901-926.</a:t>
            </a:r>
          </a:p>
        </p:txBody>
      </p:sp>
      <p:grpSp>
        <p:nvGrpSpPr>
          <p:cNvPr id="65541" name="Group 7">
            <a:extLst>
              <a:ext uri="{FF2B5EF4-FFF2-40B4-BE49-F238E27FC236}">
                <a16:creationId xmlns:a16="http://schemas.microsoft.com/office/drawing/2014/main" id="{3847E800-E719-774A-8408-560DA7E9EB5C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303463"/>
            <a:ext cx="4597400" cy="3403600"/>
            <a:chOff x="4572000" y="2376019"/>
            <a:chExt cx="4596765" cy="3403989"/>
          </a:xfrm>
        </p:grpSpPr>
        <p:pic>
          <p:nvPicPr>
            <p:cNvPr id="65543" name="Picture 4">
              <a:extLst>
                <a:ext uri="{FF2B5EF4-FFF2-40B4-BE49-F238E27FC236}">
                  <a16:creationId xmlns:a16="http://schemas.microsoft.com/office/drawing/2014/main" id="{9F6EBD8D-9D0F-6A40-80CA-489CFC503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017" y="2376019"/>
              <a:ext cx="4392302" cy="3070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4" name="TextBox 5">
              <a:extLst>
                <a:ext uri="{FF2B5EF4-FFF2-40B4-BE49-F238E27FC236}">
                  <a16:creationId xmlns:a16="http://schemas.microsoft.com/office/drawing/2014/main" id="{3A5C2063-3D79-FD40-8C8F-9C4A562144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487620"/>
              <a:ext cx="4596765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3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Bartholomew et 2018. </a:t>
              </a:r>
              <a:r>
                <a:rPr lang="en-US" altLang="en-US" sz="13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Biological Conservation</a:t>
              </a:r>
              <a:r>
                <a:rPr lang="en-US" altLang="en-US" sz="13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219: 35-45.</a:t>
              </a:r>
            </a:p>
          </p:txBody>
        </p:sp>
      </p:grpSp>
      <p:pic>
        <p:nvPicPr>
          <p:cNvPr id="65542" name="Picture 6">
            <a:extLst>
              <a:ext uri="{FF2B5EF4-FFF2-40B4-BE49-F238E27FC236}">
                <a16:creationId xmlns:a16="http://schemas.microsoft.com/office/drawing/2014/main" id="{323656DE-611D-D740-B23F-040848DDE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3849688"/>
            <a:ext cx="4297362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210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DE2E3215-3FDD-9F43-83F9-84594C0DCA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9764" y="187325"/>
            <a:ext cx="8372475" cy="552450"/>
          </a:xfrm>
        </p:spPr>
        <p:txBody>
          <a:bodyPr/>
          <a:lstStyle/>
          <a:p>
            <a:pPr algn="ctr" eaLnBrk="1" hangingPunct="1"/>
            <a:r>
              <a:rPr lang="en-US" altLang="en-US" sz="2500" b="1">
                <a:latin typeface="Arial" panose="020B0604020202020204" pitchFamily="34" charset="0"/>
                <a:cs typeface="Arial" panose="020B0604020202020204" pitchFamily="34" charset="0"/>
              </a:rPr>
              <a:t>Relative accuracy of fisheries monitoring approaches</a:t>
            </a:r>
          </a:p>
        </p:txBody>
      </p:sp>
      <p:pic>
        <p:nvPicPr>
          <p:cNvPr id="67587" name="Picture 9">
            <a:extLst>
              <a:ext uri="{FF2B5EF4-FFF2-40B4-BE49-F238E27FC236}">
                <a16:creationId xmlns:a16="http://schemas.microsoft.com/office/drawing/2014/main" id="{8D169451-F48D-CC47-BE76-A3F0CBD19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4" y="1809750"/>
            <a:ext cx="5788025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7588" name="Object 3">
            <a:extLst>
              <a:ext uri="{FF2B5EF4-FFF2-40B4-BE49-F238E27FC236}">
                <a16:creationId xmlns:a16="http://schemas.microsoft.com/office/drawing/2014/main" id="{2F1D4F7C-3F80-E041-9960-1E98B0E002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1288" y="1009651"/>
          <a:ext cx="6623050" cy="371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" name="Bitmap Image" r:id="rId5" imgW="5029200" imgH="2819400" progId="Paint.Picture">
                  <p:embed/>
                </p:oleObj>
              </mc:Choice>
              <mc:Fallback>
                <p:oleObj name="Bitmap Image" r:id="rId5" imgW="5029200" imgH="2819400" progId="Paint.Picture">
                  <p:embed/>
                  <p:pic>
                    <p:nvPicPr>
                      <p:cNvPr id="67588" name="Object 3">
                        <a:extLst>
                          <a:ext uri="{FF2B5EF4-FFF2-40B4-BE49-F238E27FC236}">
                            <a16:creationId xmlns:a16="http://schemas.microsoft.com/office/drawing/2014/main" id="{2F1D4F7C-3F80-E041-9960-1E98B0E002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1288" y="1009651"/>
                        <a:ext cx="6623050" cy="3713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9" name="Rectangle 10">
            <a:extLst>
              <a:ext uri="{FF2B5EF4-FFF2-40B4-BE49-F238E27FC236}">
                <a16:creationId xmlns:a16="http://schemas.microsoft.com/office/drawing/2014/main" id="{47FD2BDF-3D82-7344-B978-3664DA69B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9326" y="871538"/>
            <a:ext cx="13366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ABARES, 2016</a:t>
            </a:r>
          </a:p>
        </p:txBody>
      </p:sp>
    </p:spTree>
    <p:extLst>
      <p:ext uri="{BB962C8B-B14F-4D97-AF65-F5344CB8AC3E}">
        <p14:creationId xmlns:p14="http://schemas.microsoft.com/office/powerpoint/2010/main" val="2029418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6D830F94-B8D0-974F-B7E3-57772065C1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9126" y="155576"/>
            <a:ext cx="8374063" cy="728663"/>
          </a:xfrm>
        </p:spPr>
        <p:txBody>
          <a:bodyPr/>
          <a:lstStyle/>
          <a:p>
            <a:pPr algn="ctr" eaLnBrk="1" hangingPunct="1"/>
            <a:r>
              <a:rPr lang="en-US" altLang="en-US" sz="2900" b="1">
                <a:latin typeface="Arial" panose="020B0604020202020204" pitchFamily="34" charset="0"/>
                <a:cs typeface="Arial" panose="020B0604020202020204" pitchFamily="34" charset="0"/>
              </a:rPr>
              <a:t>Deficits with some contemporary EM systems</a:t>
            </a:r>
          </a:p>
        </p:txBody>
      </p:sp>
      <p:sp>
        <p:nvSpPr>
          <p:cNvPr id="69635" name="Content Placeholder 2">
            <a:extLst>
              <a:ext uri="{FF2B5EF4-FFF2-40B4-BE49-F238E27FC236}">
                <a16:creationId xmlns:a16="http://schemas.microsoft.com/office/drawing/2014/main" id="{B27AD601-62E5-FD44-9F78-C4334A5755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46239" y="847726"/>
            <a:ext cx="3906837" cy="2212975"/>
          </a:xfrm>
        </p:spPr>
        <p:txBody>
          <a:bodyPr/>
          <a:lstStyle/>
          <a:p>
            <a:pPr eaLnBrk="1" hangingPunct="1"/>
            <a:r>
              <a:rPr lang="en-US" altLang="en-US" sz="2200">
                <a:latin typeface="Arial" panose="020B0604020202020204" pitchFamily="34" charset="0"/>
                <a:cs typeface="Arial" panose="020B0604020202020204" pitchFamily="34" charset="0"/>
              </a:rPr>
              <a:t>Fields on discards – species (43%), length (1%), at-vessel condition (57%), release condition (48%) </a:t>
            </a:r>
          </a:p>
          <a:p>
            <a:pPr eaLnBrk="1" hangingPunct="1"/>
            <a:r>
              <a:rPr lang="en-US" altLang="en-US" sz="2200">
                <a:latin typeface="Arial" panose="020B0604020202020204" pitchFamily="34" charset="0"/>
                <a:cs typeface="Arial" panose="020B0604020202020204" pitchFamily="34" charset="0"/>
              </a:rPr>
              <a:t>Fields on terminal tackle components</a:t>
            </a:r>
          </a:p>
        </p:txBody>
      </p:sp>
      <p:sp>
        <p:nvSpPr>
          <p:cNvPr id="69636" name="Rectangle 5">
            <a:extLst>
              <a:ext uri="{FF2B5EF4-FFF2-40B4-BE49-F238E27FC236}">
                <a16:creationId xmlns:a16="http://schemas.microsoft.com/office/drawing/2014/main" id="{DEBFF15F-29A2-6943-A1C3-AF6D56D03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064" y="5732463"/>
            <a:ext cx="49371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Emmery et a. 2019. Ocean &amp; Coastal Management 168: 307-321</a:t>
            </a:r>
            <a:endParaRPr lang="en-US" altLang="en-US" sz="1200">
              <a:solidFill>
                <a:srgbClr val="000000"/>
              </a:solidFill>
            </a:endParaRPr>
          </a:p>
        </p:txBody>
      </p:sp>
      <p:pic>
        <p:nvPicPr>
          <p:cNvPr id="69637" name="Picture 7">
            <a:extLst>
              <a:ext uri="{FF2B5EF4-FFF2-40B4-BE49-F238E27FC236}">
                <a16:creationId xmlns:a16="http://schemas.microsoft.com/office/drawing/2014/main" id="{53DB565A-6C8D-5F42-BC52-FC8D3D56B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6" y="792164"/>
            <a:ext cx="5059363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Rectangle 6">
            <a:extLst>
              <a:ext uri="{FF2B5EF4-FFF2-40B4-BE49-F238E27FC236}">
                <a16:creationId xmlns:a16="http://schemas.microsoft.com/office/drawing/2014/main" id="{13346602-8AE1-5441-AA18-DB2E4689D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1" y="2963863"/>
            <a:ext cx="40989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Gilman et al. 2019. </a:t>
            </a:r>
            <a:r>
              <a:rPr lang="en-US" altLang="en-US" sz="11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 Policy </a:t>
            </a:r>
            <a:br>
              <a:rPr lang="en-US" altLang="en-US" sz="11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100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tooltip="Persistent link using digital object identifier"/>
              </a:rPr>
              <a:t>https://doi.org/10.1016/j.marpol.2019.103792</a:t>
            </a:r>
            <a:endParaRPr lang="en-US" altLang="en-US" sz="11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639" name="Picture 8">
            <a:extLst>
              <a:ext uri="{FF2B5EF4-FFF2-40B4-BE49-F238E27FC236}">
                <a16:creationId xmlns:a16="http://schemas.microsoft.com/office/drawing/2014/main" id="{D99EC4DE-0FD5-0C47-8064-DFAB1108B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3462339"/>
            <a:ext cx="361315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995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1D70C-76CF-4757-AA23-6F4D09C0E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314" y="1162050"/>
            <a:ext cx="4899025" cy="1409700"/>
          </a:xfrm>
        </p:spPr>
        <p:txBody>
          <a:bodyPr rtlCol="0">
            <a:normAutofit fontScale="85000" lnSpcReduction="20000"/>
          </a:bodyPr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Repositioning existing or adding new cameras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Obtaining crew cooperation 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Dockside data collection</a:t>
            </a:r>
          </a:p>
        </p:txBody>
      </p:sp>
      <p:pic>
        <p:nvPicPr>
          <p:cNvPr id="71683" name="Picture 1">
            <a:extLst>
              <a:ext uri="{FF2B5EF4-FFF2-40B4-BE49-F238E27FC236}">
                <a16:creationId xmlns:a16="http://schemas.microsoft.com/office/drawing/2014/main" id="{726473BF-D5C6-BF41-BBE4-1A1EEEBCC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6" y="3009900"/>
            <a:ext cx="1979613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675CEA-58C3-49BD-9C17-DE0B8AB85E3E}"/>
              </a:ext>
            </a:extLst>
          </p:cNvPr>
          <p:cNvCxnSpPr>
            <a:cxnSpLocks/>
          </p:cNvCxnSpPr>
          <p:nvPr/>
        </p:nvCxnSpPr>
        <p:spPr>
          <a:xfrm>
            <a:off x="8459789" y="2268538"/>
            <a:ext cx="579437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2D7F411-7061-4E91-92B5-CE2BDA443601}"/>
              </a:ext>
            </a:extLst>
          </p:cNvPr>
          <p:cNvCxnSpPr>
            <a:cxnSpLocks/>
          </p:cNvCxnSpPr>
          <p:nvPr/>
        </p:nvCxnSpPr>
        <p:spPr>
          <a:xfrm>
            <a:off x="9039225" y="2268538"/>
            <a:ext cx="0" cy="74136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86" name="Picture 9">
            <a:extLst>
              <a:ext uri="{FF2B5EF4-FFF2-40B4-BE49-F238E27FC236}">
                <a16:creationId xmlns:a16="http://schemas.microsoft.com/office/drawing/2014/main" id="{390812EC-683E-DC45-A8E1-6F6F87E0D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2616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174444-014B-437A-8368-F9C24B338E21}"/>
              </a:ext>
            </a:extLst>
          </p:cNvPr>
          <p:cNvCxnSpPr>
            <a:cxnSpLocks/>
          </p:cNvCxnSpPr>
          <p:nvPr/>
        </p:nvCxnSpPr>
        <p:spPr>
          <a:xfrm flipH="1" flipV="1">
            <a:off x="4140201" y="1292225"/>
            <a:ext cx="671513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88" name="Picture 19">
            <a:extLst>
              <a:ext uri="{FF2B5EF4-FFF2-40B4-BE49-F238E27FC236}">
                <a16:creationId xmlns:a16="http://schemas.microsoft.com/office/drawing/2014/main" id="{72D410EC-C9C3-954E-9D99-B8786CE43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3408364"/>
            <a:ext cx="37401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9D51EE5-A197-4C2B-B960-C021BADA9353}"/>
              </a:ext>
            </a:extLst>
          </p:cNvPr>
          <p:cNvCxnSpPr>
            <a:cxnSpLocks/>
          </p:cNvCxnSpPr>
          <p:nvPr/>
        </p:nvCxnSpPr>
        <p:spPr>
          <a:xfrm>
            <a:off x="4610100" y="1876425"/>
            <a:ext cx="0" cy="1531938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9E9242-23F8-4E1F-90EE-15160DD75933}"/>
              </a:ext>
            </a:extLst>
          </p:cNvPr>
          <p:cNvCxnSpPr>
            <a:cxnSpLocks/>
          </p:cNvCxnSpPr>
          <p:nvPr/>
        </p:nvCxnSpPr>
        <p:spPr>
          <a:xfrm flipH="1">
            <a:off x="4614863" y="1887538"/>
            <a:ext cx="19685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473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Group 12">
            <a:extLst>
              <a:ext uri="{FF2B5EF4-FFF2-40B4-BE49-F238E27FC236}">
                <a16:creationId xmlns:a16="http://schemas.microsoft.com/office/drawing/2014/main" id="{C932DFDE-7830-F349-9EFC-7D2B993BCF9D}"/>
              </a:ext>
            </a:extLst>
          </p:cNvPr>
          <p:cNvGrpSpPr>
            <a:grpSpLocks/>
          </p:cNvGrpSpPr>
          <p:nvPr/>
        </p:nvGrpSpPr>
        <p:grpSpPr bwMode="auto">
          <a:xfrm>
            <a:off x="2849564" y="30163"/>
            <a:ext cx="6492875" cy="3206750"/>
            <a:chOff x="-1" y="0"/>
            <a:chExt cx="6492241" cy="3206045"/>
          </a:xfrm>
        </p:grpSpPr>
        <p:pic>
          <p:nvPicPr>
            <p:cNvPr id="73734" name="Picture 4">
              <a:extLst>
                <a:ext uri="{FF2B5EF4-FFF2-40B4-BE49-F238E27FC236}">
                  <a16:creationId xmlns:a16="http://schemas.microsoft.com/office/drawing/2014/main" id="{F34707CC-7CE5-7741-BAC1-BC9F35977D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6492241" cy="3206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5" name="Rectangle 7">
              <a:extLst>
                <a:ext uri="{FF2B5EF4-FFF2-40B4-BE49-F238E27FC236}">
                  <a16:creationId xmlns:a16="http://schemas.microsoft.com/office/drawing/2014/main" id="{D3012E0F-218E-6045-99DC-50792B4A9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" y="2873316"/>
              <a:ext cx="633548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Programme Observateur de la Nouvelle‐Calédonie</a:t>
              </a:r>
            </a:p>
          </p:txBody>
        </p:sp>
      </p:grpSp>
      <p:grpSp>
        <p:nvGrpSpPr>
          <p:cNvPr id="73731" name="Group 11">
            <a:extLst>
              <a:ext uri="{FF2B5EF4-FFF2-40B4-BE49-F238E27FC236}">
                <a16:creationId xmlns:a16="http://schemas.microsoft.com/office/drawing/2014/main" id="{6A06B6D2-2070-354A-8899-2CBE914BD817}"/>
              </a:ext>
            </a:extLst>
          </p:cNvPr>
          <p:cNvGrpSpPr>
            <a:grpSpLocks/>
          </p:cNvGrpSpPr>
          <p:nvPr/>
        </p:nvGrpSpPr>
        <p:grpSpPr bwMode="auto">
          <a:xfrm>
            <a:off x="2849564" y="3387726"/>
            <a:ext cx="6492875" cy="3440113"/>
            <a:chOff x="-1" y="3418028"/>
            <a:chExt cx="6492241" cy="3439972"/>
          </a:xfrm>
        </p:grpSpPr>
        <p:pic>
          <p:nvPicPr>
            <p:cNvPr id="73732" name="Picture 5">
              <a:extLst>
                <a:ext uri="{FF2B5EF4-FFF2-40B4-BE49-F238E27FC236}">
                  <a16:creationId xmlns:a16="http://schemas.microsoft.com/office/drawing/2014/main" id="{1B625DE0-6877-804A-B3E0-1260D35A9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18028"/>
              <a:ext cx="6492240" cy="3439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3" name="Rectangle 10">
              <a:extLst>
                <a:ext uri="{FF2B5EF4-FFF2-40B4-BE49-F238E27FC236}">
                  <a16:creationId xmlns:a16="http://schemas.microsoft.com/office/drawing/2014/main" id="{CAC50727-8B20-B44B-AEFE-1B706154E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" y="6446268"/>
              <a:ext cx="633548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National Marine Fisheries 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2349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375</Words>
  <Application>Microsoft Macintosh PowerPoint</Application>
  <PresentationFormat>Widescreen</PresentationFormat>
  <Paragraphs>54</Paragraphs>
  <Slides>12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Bitmap Image</vt:lpstr>
      <vt:lpstr>Electronic Monitoring Systems for Pelagic Longline Fisheries</vt:lpstr>
      <vt:lpstr>Contents</vt:lpstr>
      <vt:lpstr>PowerPoint Presentation</vt:lpstr>
      <vt:lpstr>886 fishing vessels w/ EM systems  (Michelin et al. 2018 – CEA &amp; The Nature Conservancy)</vt:lpstr>
      <vt:lpstr>Benefits of EM over at-sea observers</vt:lpstr>
      <vt:lpstr>Relative accuracy of fisheries monitoring approaches</vt:lpstr>
      <vt:lpstr>Deficits with some contemporary EM systems</vt:lpstr>
      <vt:lpstr>PowerPoint Presentation</vt:lpstr>
      <vt:lpstr>PowerPoint Presentation</vt:lpstr>
      <vt:lpstr>Seabird Scan Counts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Electronic Monitoring Systems for Pelagic Longline Fisheries</dc:title>
  <dc:creator>Jordan DiNardo</dc:creator>
  <cp:lastModifiedBy>Jordan DiNardo</cp:lastModifiedBy>
  <cp:revision>1</cp:revision>
  <dcterms:created xsi:type="dcterms:W3CDTF">2020-07-29T00:04:22Z</dcterms:created>
  <dcterms:modified xsi:type="dcterms:W3CDTF">2020-07-29T00:04:46Z</dcterms:modified>
</cp:coreProperties>
</file>