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6"/>
  </p:notesMasterIdLst>
  <p:sldIdLst>
    <p:sldId id="288" r:id="rId2"/>
    <p:sldId id="291" r:id="rId3"/>
    <p:sldId id="1176" r:id="rId4"/>
    <p:sldId id="1175" r:id="rId5"/>
    <p:sldId id="1177" r:id="rId6"/>
    <p:sldId id="287" r:id="rId7"/>
    <p:sldId id="292" r:id="rId8"/>
    <p:sldId id="1159" r:id="rId9"/>
    <p:sldId id="1158" r:id="rId10"/>
    <p:sldId id="1172" r:id="rId11"/>
    <p:sldId id="1155" r:id="rId12"/>
    <p:sldId id="1162" r:id="rId13"/>
    <p:sldId id="303" r:id="rId14"/>
    <p:sldId id="1168" r:id="rId15"/>
    <p:sldId id="1171" r:id="rId16"/>
    <p:sldId id="305" r:id="rId17"/>
    <p:sldId id="266" r:id="rId18"/>
    <p:sldId id="310" r:id="rId19"/>
    <p:sldId id="308" r:id="rId20"/>
    <p:sldId id="300" r:id="rId21"/>
    <p:sldId id="1174" r:id="rId22"/>
    <p:sldId id="311" r:id="rId23"/>
    <p:sldId id="321" r:id="rId24"/>
    <p:sldId id="325" r:id="rId25"/>
    <p:sldId id="1169" r:id="rId26"/>
    <p:sldId id="302" r:id="rId27"/>
    <p:sldId id="304" r:id="rId28"/>
    <p:sldId id="306" r:id="rId29"/>
    <p:sldId id="270" r:id="rId30"/>
    <p:sldId id="272" r:id="rId31"/>
    <p:sldId id="273" r:id="rId32"/>
    <p:sldId id="317" r:id="rId33"/>
    <p:sldId id="315" r:id="rId34"/>
    <p:sldId id="297" r:id="rId35"/>
    <p:sldId id="271" r:id="rId36"/>
    <p:sldId id="274" r:id="rId37"/>
    <p:sldId id="318" r:id="rId38"/>
    <p:sldId id="1173" r:id="rId39"/>
    <p:sldId id="277" r:id="rId40"/>
    <p:sldId id="298" r:id="rId41"/>
    <p:sldId id="260" r:id="rId42"/>
    <p:sldId id="293" r:id="rId43"/>
    <p:sldId id="265" r:id="rId44"/>
    <p:sldId id="262" r:id="rId45"/>
    <p:sldId id="263" r:id="rId46"/>
    <p:sldId id="463" r:id="rId47"/>
    <p:sldId id="285" r:id="rId48"/>
    <p:sldId id="1170" r:id="rId49"/>
    <p:sldId id="264" r:id="rId50"/>
    <p:sldId id="467" r:id="rId51"/>
    <p:sldId id="435" r:id="rId52"/>
    <p:sldId id="1161" r:id="rId53"/>
    <p:sldId id="284" r:id="rId54"/>
    <p:sldId id="331" r:id="rId55"/>
    <p:sldId id="332" r:id="rId56"/>
    <p:sldId id="1165" r:id="rId57"/>
    <p:sldId id="286" r:id="rId58"/>
    <p:sldId id="281" r:id="rId59"/>
    <p:sldId id="1164" r:id="rId60"/>
    <p:sldId id="1163" r:id="rId61"/>
    <p:sldId id="330" r:id="rId62"/>
    <p:sldId id="461" r:id="rId63"/>
    <p:sldId id="267" r:id="rId64"/>
    <p:sldId id="294" r:id="rId6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66" initials="ZZ" lastIdx="1" clrIdx="0">
    <p:extLst>
      <p:ext uri="{19B8F6BF-5375-455C-9EA6-DF929625EA0E}">
        <p15:presenceInfo xmlns:p15="http://schemas.microsoft.com/office/powerpoint/2012/main" userId="M6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08" autoAdjust="0"/>
  </p:normalViewPr>
  <p:slideViewPr>
    <p:cSldViewPr snapToGrid="0">
      <p:cViewPr varScale="1">
        <p:scale>
          <a:sx n="99" d="100"/>
          <a:sy n="99" d="100"/>
        </p:scale>
        <p:origin x="392" y="18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7.xml"/><Relationship Id="rId1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29T10:43:31.390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922FC0-C597-4B04-ABD8-724B42ABDB1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D7D3E-AEFE-49E9-98F1-A41B369BEB10}">
      <dgm:prSet/>
      <dgm:spPr/>
      <dgm:t>
        <a:bodyPr/>
        <a:lstStyle/>
        <a:p>
          <a:r>
            <a:rPr lang="en-US" baseline="0" dirty="0"/>
            <a:t>Think First, READ LATER</a:t>
          </a:r>
          <a:endParaRPr lang="en-US" dirty="0"/>
        </a:p>
      </dgm:t>
    </dgm:pt>
    <dgm:pt modelId="{88FE24FD-1DF6-44E7-AF5A-2C172EEE356C}" type="parTrans" cxnId="{0F07CB8A-5661-43A9-ADD8-772294D209A6}">
      <dgm:prSet/>
      <dgm:spPr/>
      <dgm:t>
        <a:bodyPr/>
        <a:lstStyle/>
        <a:p>
          <a:endParaRPr lang="en-US"/>
        </a:p>
      </dgm:t>
    </dgm:pt>
    <dgm:pt modelId="{BF33EBF6-E9F7-4E15-9674-0AF660927B7D}" type="sibTrans" cxnId="{0F07CB8A-5661-43A9-ADD8-772294D209A6}">
      <dgm:prSet/>
      <dgm:spPr/>
      <dgm:t>
        <a:bodyPr/>
        <a:lstStyle/>
        <a:p>
          <a:endParaRPr lang="en-US"/>
        </a:p>
      </dgm:t>
    </dgm:pt>
    <dgm:pt modelId="{FA142331-3B6A-42DD-AEF9-C2C183868701}" type="pres">
      <dgm:prSet presAssocID="{65922FC0-C597-4B04-ABD8-724B42ABDB1E}" presName="diagram" presStyleCnt="0">
        <dgm:presLayoutVars>
          <dgm:dir/>
          <dgm:resizeHandles val="exact"/>
        </dgm:presLayoutVars>
      </dgm:prSet>
      <dgm:spPr/>
    </dgm:pt>
    <dgm:pt modelId="{8D2A9FE2-CA3A-4A49-AF0E-6DC9CA58C00F}" type="pres">
      <dgm:prSet presAssocID="{620D7D3E-AEFE-49E9-98F1-A41B369BEB10}" presName="node" presStyleLbl="node1" presStyleIdx="0" presStyleCnt="1" custScaleX="304489">
        <dgm:presLayoutVars>
          <dgm:bulletEnabled val="1"/>
        </dgm:presLayoutVars>
      </dgm:prSet>
      <dgm:spPr/>
    </dgm:pt>
  </dgm:ptLst>
  <dgm:cxnLst>
    <dgm:cxn modelId="{DD3ADC1F-4269-4C40-9330-C7B028A2B89A}" type="presOf" srcId="{620D7D3E-AEFE-49E9-98F1-A41B369BEB10}" destId="{8D2A9FE2-CA3A-4A49-AF0E-6DC9CA58C00F}" srcOrd="0" destOrd="0" presId="urn:microsoft.com/office/officeart/2005/8/layout/default"/>
    <dgm:cxn modelId="{9A44057B-98F4-45A5-BE60-965ED2B624DF}" type="presOf" srcId="{65922FC0-C597-4B04-ABD8-724B42ABDB1E}" destId="{FA142331-3B6A-42DD-AEF9-C2C183868701}" srcOrd="0" destOrd="0" presId="urn:microsoft.com/office/officeart/2005/8/layout/default"/>
    <dgm:cxn modelId="{0F07CB8A-5661-43A9-ADD8-772294D209A6}" srcId="{65922FC0-C597-4B04-ABD8-724B42ABDB1E}" destId="{620D7D3E-AEFE-49E9-98F1-A41B369BEB10}" srcOrd="0" destOrd="0" parTransId="{88FE24FD-1DF6-44E7-AF5A-2C172EEE356C}" sibTransId="{BF33EBF6-E9F7-4E15-9674-0AF660927B7D}"/>
    <dgm:cxn modelId="{72C6D1CE-1D09-4004-8FA6-F0A84C3FC3C6}" type="presParOf" srcId="{FA142331-3B6A-42DD-AEF9-C2C183868701}" destId="{8D2A9FE2-CA3A-4A49-AF0E-6DC9CA58C00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A9FE2-CA3A-4A49-AF0E-6DC9CA58C00F}">
      <dsp:nvSpPr>
        <dsp:cNvPr id="0" name=""/>
        <dsp:cNvSpPr/>
      </dsp:nvSpPr>
      <dsp:spPr>
        <a:xfrm>
          <a:off x="1028008" y="719"/>
          <a:ext cx="6554582" cy="129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baseline="0" dirty="0"/>
            <a:t>Think First, READ LATER</a:t>
          </a:r>
          <a:endParaRPr lang="en-US" sz="4600" kern="1200" dirty="0"/>
        </a:p>
      </dsp:txBody>
      <dsp:txXfrm>
        <a:off x="1028008" y="719"/>
        <a:ext cx="6554582" cy="1291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39BA7-F3EB-477C-B96B-F59CF10E103E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F45D9-D34D-4150-9F99-13EB2C37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>
            <a:extLst>
              <a:ext uri="{FF2B5EF4-FFF2-40B4-BE49-F238E27FC236}">
                <a16:creationId xmlns:a16="http://schemas.microsoft.com/office/drawing/2014/main" id="{639E527F-85BF-4F48-888A-A06F76C8A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FCBD5C3-E849-455A-AC39-2CD4F31A932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4F1CB37A-D65E-45E6-A250-F8FF133DF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D8C1EDAA-908F-4A12-8214-1576E6475E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>
            <a:extLst>
              <a:ext uri="{FF2B5EF4-FFF2-40B4-BE49-F238E27FC236}">
                <a16:creationId xmlns:a16="http://schemas.microsoft.com/office/drawing/2014/main" id="{60B5CFD0-294B-46C6-A315-ACFAD5C463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82E4E-211B-490C-B8C2-FF3767FB9A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F4B96BB-2FB7-4D4D-A46E-C1E87B8AF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0138" y="676275"/>
            <a:ext cx="4606925" cy="3455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46127F03-7652-4DE2-BDE3-1A0CF4EA4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7688"/>
            <a:ext cx="5011737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The drawing illustrates a vessel in the process of a backdown maneuver and shows some of the techniques employed to avoid injuring dolphins.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After the vessel has retrieved three quarters of its net it starts to move astern.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 movement of the vessel causes the net to form a channel and its movement through the water causes the apex of the net to sink so it can be towed out underneath the dolphins.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At this stage, all of the net that the dolphins could come into contact with is made of fine mesh to ensure the dolphins to not become entangled.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Some of the crew, equipped with diving masks are in a raft in the channel to make sure all the dolphins leave the net, while others are stationed on a speedboat at the apex of the net.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If necessary, other speedboats pull on the edges of the net to ensure the channel stays open and to avoid the formation of canopies which could trap dolphins.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The vessel has a high intensity floodlight in case any of the operations involving dolphins extend until dark.</a:t>
            </a:r>
          </a:p>
        </p:txBody>
      </p:sp>
    </p:spTree>
    <p:extLst>
      <p:ext uri="{BB962C8B-B14F-4D97-AF65-F5344CB8AC3E}">
        <p14:creationId xmlns:p14="http://schemas.microsoft.com/office/powerpoint/2010/main" val="209261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891123-4611-4589-9F87-3FAFB178B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62F36-4489-4E02-BBED-534BEC6DFECE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357CE53-36C5-4BF2-AFC6-61AEA53BC8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5872111-A4D8-4260-8D40-FB1DF6C42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pnas.org/content/pnas/104/31/12948.full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ic1.squarespace.com/static/511cdc7fe4b00307a2628ac6/t/516c5a62e4b0b45503427148/1366055522805/Forage_Hilborne_2011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space.library.utoronto.ca/bitstream/1807/90072/1/cjfas-2017-0203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tiamarina.revistas.csic.es/index.php/scientiamarina/article/viewFile/369/3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linelibrary.wiley.com/doi/full/10.1111/j.1748-7692.2012.00620.x?casa_token=O7gOQT_kaPMAAAAA:nEn77uYwrx-br4gZvKzp0EG43YAdOzUT31dW5NHB9g428vQBZEjQ3eDtfBPIKMvDt4jsGUOubAFx2A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inhallfisheries.com/" TargetMode="External"/><Relationship Id="rId2" Type="http://schemas.openxmlformats.org/officeDocument/2006/relationships/hyperlink" Target="https://scholar.google.com/citations?user=Vf88DYwAAAAJ&amp;hl=e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edocs.unep.org/bitstream/handle/20.500.11822/13627/shark_depredation_and_unwanted_bycatch.pdf?sequence=1&amp;isAllowed=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j.1748-7692.2011.00544.x?casa_token=gfO1dhCXAzgAAAAA:vylR5o0s_b3XdM9Rvl6mUAniHBqdjhfJLgyo3efUxMgXnM6d9oQWg_0pokJ1FKsJSNCRMkNxdPkyIw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pdf/10.1111/jfb.12148?casa_token=QWpCKde9dYcAAAAA:yKGDAV3Xl-gN-aL_8vptaXt6IFRSbQdWivjjOkeIPbLwb338v0vSFfoY9BRUC1HQtEU2fxP-1JwIeA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ackend.orbit.dtu.dk/ws/files/164307732/Publishers_version.pdf#page=14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08597X1830871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doi/pdf/10.1111/eva.1259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onlinelibrary.wiley.com/doi/full/10.1111/faf.1224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jpeg"/><Relationship Id="rId5" Type="http://schemas.openxmlformats.org/officeDocument/2006/relationships/image" Target="../media/image70.emf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6E4E-0AC7-4E7B-A3C9-C18674F4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C4A30-93EE-4E6D-A8F3-D1D8F7DA2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55" y="111941"/>
            <a:ext cx="9416142" cy="64928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0F33E-F7A2-4D83-9F36-390ACE7C77AE}"/>
              </a:ext>
            </a:extLst>
          </p:cNvPr>
          <p:cNvSpPr txBox="1"/>
          <p:nvPr/>
        </p:nvSpPr>
        <p:spPr>
          <a:xfrm>
            <a:off x="1176401" y="141438"/>
            <a:ext cx="91970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Experiences in the eastern Pacific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22E76-E576-4960-BA5D-302CBBFAF573}"/>
              </a:ext>
            </a:extLst>
          </p:cNvPr>
          <p:cNvSpPr/>
          <p:nvPr/>
        </p:nvSpPr>
        <p:spPr>
          <a:xfrm>
            <a:off x="4198775" y="1557062"/>
            <a:ext cx="2108719" cy="53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35 years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8CA9E-AE87-4862-932E-D6DD400765E0}"/>
              </a:ext>
            </a:extLst>
          </p:cNvPr>
          <p:cNvSpPr/>
          <p:nvPr/>
        </p:nvSpPr>
        <p:spPr>
          <a:xfrm>
            <a:off x="4332514" y="3826517"/>
            <a:ext cx="2108719" cy="53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343219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C6958-D711-4304-889D-9E23BF86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74" y="1768002"/>
            <a:ext cx="9084519" cy="4800600"/>
          </a:xfrm>
          <a:prstGeom prst="rect">
            <a:avLst/>
          </a:prstGeom>
        </p:spPr>
      </p:pic>
      <p:pic>
        <p:nvPicPr>
          <p:cNvPr id="4" name="Picture 9" descr="ill_1">
            <a:extLst>
              <a:ext uri="{FF2B5EF4-FFF2-40B4-BE49-F238E27FC236}">
                <a16:creationId xmlns:a16="http://schemas.microsoft.com/office/drawing/2014/main" id="{6E8F8097-0C0C-4635-A7CB-930B409D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" y="-15239"/>
            <a:ext cx="28956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344411F8-C05E-4D0B-8EBE-41D24F11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342" y="2445328"/>
            <a:ext cx="1600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Berlin Sans FB Demi" panose="020E0802020502020306" pitchFamily="34" charset="0"/>
              </a:rPr>
              <a:t>30,000 BC</a:t>
            </a:r>
          </a:p>
        </p:txBody>
      </p:sp>
      <p:pic>
        <p:nvPicPr>
          <p:cNvPr id="6" name="Picture 5" descr="ill_14">
            <a:extLst>
              <a:ext uri="{FF2B5EF4-FFF2-40B4-BE49-F238E27FC236}">
                <a16:creationId xmlns:a16="http://schemas.microsoft.com/office/drawing/2014/main" id="{AE8D46BE-03AE-408D-9E22-B2A0643D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20" y="0"/>
            <a:ext cx="7457873" cy="30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1B536-E4AF-46DB-90D0-A1BA731D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170" y="-30399"/>
            <a:ext cx="2514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Berlin Sans FB Demi" panose="020E0802020502020306" pitchFamily="34" charset="0"/>
              </a:rPr>
              <a:t>Egypt 2,000 BC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E1B17-4FA7-4CF3-AF20-4CE1B7992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89" y="3890055"/>
            <a:ext cx="1005927" cy="277392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08EDBE4F-77ED-4DAA-A55D-78617B19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716" y="5763351"/>
            <a:ext cx="1600200" cy="82868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Berlin Sans FB Demi" panose="020E0802020502020306" pitchFamily="34" charset="0"/>
              </a:rPr>
              <a:t>6,200 BC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Berlin Sans FB Demi" panose="020E0802020502020306" pitchFamily="34" charset="0"/>
              </a:rPr>
              <a:t>bone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87D05D-9152-409B-926D-933F06BA1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227" y="2400326"/>
            <a:ext cx="1194920" cy="254834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6E633F76-4DC1-4264-961D-28908B6005A4}"/>
              </a:ext>
            </a:extLst>
          </p:cNvPr>
          <p:cNvSpPr txBox="1">
            <a:spLocks/>
          </p:cNvSpPr>
          <p:nvPr/>
        </p:nvSpPr>
        <p:spPr>
          <a:xfrm>
            <a:off x="3199548" y="1888584"/>
            <a:ext cx="123063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>
                <a:solidFill>
                  <a:srgbClr val="000000"/>
                </a:solidFill>
                <a:latin typeface="Berlin Sans FB Demi"/>
                <a:cs typeface="Berlin Sans FB Demi"/>
              </a:rPr>
              <a:t>4000</a:t>
            </a:r>
            <a:r>
              <a:rPr lang="en-US" sz="2400" spc="-75" dirty="0">
                <a:solidFill>
                  <a:srgbClr val="000000"/>
                </a:solidFill>
                <a:latin typeface="Berlin Sans FB Demi"/>
                <a:cs typeface="Berlin Sans FB Dem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erlin Sans FB Demi"/>
                <a:cs typeface="Berlin Sans FB Demi"/>
              </a:rPr>
              <a:t>BC</a:t>
            </a:r>
            <a:endParaRPr lang="en-US" sz="2400" dirty="0">
              <a:latin typeface="Berlin Sans FB Demi"/>
              <a:cs typeface="Berlin Sans FB Dem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2AD3B3-4B12-4407-8EF3-8AFB82914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596" y="3105884"/>
            <a:ext cx="1566808" cy="64623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59E1C01A-AD54-4885-8B6D-6482B716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2396" y="4837030"/>
            <a:ext cx="1600200" cy="64623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Berlin Sans FB Demi" panose="020E0802020502020306" pitchFamily="34" charset="0"/>
              </a:rPr>
              <a:t>4,000 BC</a:t>
            </a:r>
          </a:p>
        </p:txBody>
      </p:sp>
    </p:spTree>
    <p:extLst>
      <p:ext uri="{BB962C8B-B14F-4D97-AF65-F5344CB8AC3E}">
        <p14:creationId xmlns:p14="http://schemas.microsoft.com/office/powerpoint/2010/main" val="249748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F5218-E38B-4260-BF19-D1D4E850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570"/>
            <a:ext cx="3819525" cy="6619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A6AAB-5319-4D7B-AE40-15626EF4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02" y="-195570"/>
            <a:ext cx="3924300" cy="6619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4E5F7-D921-4707-B95C-B89B114E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29" y="1170040"/>
            <a:ext cx="6666271" cy="54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3940A-1C3C-4574-8177-0FD1F6B75D0D}"/>
              </a:ext>
            </a:extLst>
          </p:cNvPr>
          <p:cNvSpPr/>
          <p:nvPr/>
        </p:nvSpPr>
        <p:spPr>
          <a:xfrm>
            <a:off x="3048000" y="3105835"/>
            <a:ext cx="8219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https://www.pnas.org/content/pnas/104/31/12948.full.pdf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F1A23-6371-4729-A3B8-D3F87C0B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29" y="3975458"/>
            <a:ext cx="10639425" cy="2486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633C-57DE-4337-B374-29598D71F989}"/>
              </a:ext>
            </a:extLst>
          </p:cNvPr>
          <p:cNvSpPr txBox="1"/>
          <p:nvPr/>
        </p:nvSpPr>
        <p:spPr>
          <a:xfrm>
            <a:off x="3133897" y="1346662"/>
            <a:ext cx="727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NATURAL INVASIONS HAPPEN ALL THE TIME</a:t>
            </a:r>
          </a:p>
        </p:txBody>
      </p:sp>
    </p:spTree>
    <p:extLst>
      <p:ext uri="{BB962C8B-B14F-4D97-AF65-F5344CB8AC3E}">
        <p14:creationId xmlns:p14="http://schemas.microsoft.com/office/powerpoint/2010/main" val="366601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99CB-A1FC-44D7-BD46-0D76535D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95E1B4-786A-4E4F-A5E6-0F14D80A4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181" y="3429000"/>
            <a:ext cx="3122939" cy="4024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9D0A1-2167-40BB-A9D2-A73F76EA1EB3}"/>
              </a:ext>
            </a:extLst>
          </p:cNvPr>
          <p:cNvSpPr txBox="1"/>
          <p:nvPr/>
        </p:nvSpPr>
        <p:spPr>
          <a:xfrm>
            <a:off x="3845169" y="2974848"/>
            <a:ext cx="7359279" cy="4247317"/>
          </a:xfrm>
          <a:prstGeom prst="rect">
            <a:avLst/>
          </a:prstGeom>
          <a:gradFill>
            <a:gsLst>
              <a:gs pos="0">
                <a:srgbClr val="0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600" dirty="0"/>
              <a:t>Intellectual workout 1 :</a:t>
            </a:r>
          </a:p>
          <a:p>
            <a:endParaRPr lang="en-US" sz="3600" dirty="0"/>
          </a:p>
          <a:p>
            <a:r>
              <a:rPr lang="en-US" sz="3600" dirty="0"/>
              <a:t>Compare an invasion from a natural predator with one by a fishery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44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E6087-3E05-4410-8495-92A88C78E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855342"/>
              </p:ext>
            </p:extLst>
          </p:nvPr>
        </p:nvGraphicFramePr>
        <p:xfrm>
          <a:off x="3236422" y="498366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568396-B685-4FA1-8E39-87678DA4A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24225" y="2291556"/>
            <a:ext cx="55435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DB8C-613E-44E0-8EE1-2A772D8A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25" y="764373"/>
            <a:ext cx="10117975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How fisheries may affect </a:t>
            </a:r>
            <a:r>
              <a:rPr lang="en-US" sz="4800" b="1" dirty="0"/>
              <a:t>ecosystems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9FFF3-5AC3-43F7-9C3E-252878557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00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9BFBB-C5CA-4EF2-BE74-136B70B9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289890" cy="4024125"/>
          </a:xfrm>
        </p:spPr>
        <p:txBody>
          <a:bodyPr/>
          <a:lstStyle/>
          <a:p>
            <a:r>
              <a:rPr lang="en-US" dirty="0"/>
              <a:t>Changes in species  and size compositions </a:t>
            </a:r>
          </a:p>
          <a:p>
            <a:r>
              <a:rPr lang="en-US" dirty="0"/>
              <a:t>Facilitated feeding and depredation (during the fishing operation)</a:t>
            </a:r>
          </a:p>
          <a:p>
            <a:r>
              <a:rPr lang="en-US" dirty="0"/>
              <a:t>Feeding on discards in the water column (after the operation)</a:t>
            </a:r>
          </a:p>
          <a:p>
            <a:r>
              <a:rPr lang="en-US" dirty="0"/>
              <a:t>Feeding on discards reaching the bottom – benthic communities</a:t>
            </a:r>
          </a:p>
          <a:p>
            <a:r>
              <a:rPr lang="en-US" dirty="0"/>
              <a:t>Habitat impacts, marine debris</a:t>
            </a:r>
          </a:p>
          <a:p>
            <a:r>
              <a:rPr lang="en-US" dirty="0"/>
              <a:t>Cryptic mortality, ghost fishing</a:t>
            </a:r>
          </a:p>
          <a:p>
            <a:endParaRPr lang="en-US" dirty="0"/>
          </a:p>
          <a:p>
            <a:r>
              <a:rPr lang="en-US" dirty="0"/>
              <a:t>We are supposed to move towards </a:t>
            </a:r>
            <a:r>
              <a:rPr lang="en-US" u="sng" dirty="0">
                <a:solidFill>
                  <a:srgbClr val="FFFF00"/>
                </a:solidFill>
              </a:rPr>
              <a:t>ECOSYSTEM-BASED FISHERIES MANAGEMENT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3245FF-605B-41E0-A2DB-48743B9FAA49}"/>
              </a:ext>
            </a:extLst>
          </p:cNvPr>
          <p:cNvSpPr/>
          <p:nvPr/>
        </p:nvSpPr>
        <p:spPr>
          <a:xfrm>
            <a:off x="422787" y="5770461"/>
            <a:ext cx="10569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https://static1.squarespace.com/static/511cdc7fe4b00307a2628ac6/t/516c5a62e4b0b45503427148/1366055522805/Forage_Hilborne_2011.pdf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6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11F58-8667-4BDB-9AAB-C2477A1B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50663"/>
            <a:ext cx="10820400" cy="533695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800" dirty="0"/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Some fisheries  select high trophic levels (tunas, sharks, salmon, cod, billfishes); 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Others select low trophic levels (sardines, anchovies, krill)</a:t>
            </a:r>
            <a:r>
              <a:rPr lang="en-US" sz="2200" dirty="0"/>
              <a:t>	</a:t>
            </a:r>
          </a:p>
          <a:p>
            <a:pPr marL="914400" lvl="2" indent="0">
              <a:buNone/>
            </a:pPr>
            <a:endParaRPr lang="en-US" sz="2200" dirty="0"/>
          </a:p>
          <a:p>
            <a:pPr lvl="2"/>
            <a:endParaRPr lang="en-US" sz="2200" dirty="0"/>
          </a:p>
          <a:p>
            <a:pPr lvl="8"/>
            <a:endParaRPr lang="en-US" sz="2000" dirty="0"/>
          </a:p>
          <a:p>
            <a:pPr marL="914400" lvl="2" indent="0">
              <a:buNone/>
            </a:pPr>
            <a:endParaRPr lang="en-US" sz="2200" dirty="0"/>
          </a:p>
          <a:p>
            <a:pPr lvl="1"/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C2E59C-C477-4723-82BA-A5C7624E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78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F893-BEDB-4A1C-B8C2-4F603A17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Facilitated feeding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79A08-33E7-43B7-BC3B-FDD80356B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Facilitated feeding: species take advantage of fishing operations  (</a:t>
            </a:r>
            <a:r>
              <a:rPr lang="en-US" sz="2400" dirty="0"/>
              <a:t>subsidies) </a:t>
            </a:r>
          </a:p>
          <a:p>
            <a:pPr marL="457200" lvl="1" indent="0">
              <a:buNone/>
            </a:pPr>
            <a:r>
              <a:rPr lang="en-US" sz="2400" dirty="0"/>
              <a:t>  </a:t>
            </a:r>
          </a:p>
          <a:p>
            <a:pPr marL="457200" lvl="1" indent="0">
              <a:buNone/>
            </a:pPr>
            <a:r>
              <a:rPr lang="en-US" sz="2400" dirty="0"/>
              <a:t> (Santana-Garcon et al 2018)</a:t>
            </a: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https://tspace.library.utoronto.ca/bitstream/1807/90072/1/cjfas-2017-0203.pdf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A8474-85A8-4E6F-85BD-9A5F6355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533" y="4779103"/>
            <a:ext cx="7562236" cy="13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1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4B3B6-3C06-43F3-A47A-5AAC53D5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39" y="-79080"/>
            <a:ext cx="8610600" cy="1293028"/>
          </a:xfrm>
        </p:spPr>
        <p:txBody>
          <a:bodyPr/>
          <a:lstStyle/>
          <a:p>
            <a:r>
              <a:rPr lang="en-US" dirty="0"/>
              <a:t>Facilitated feeding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522FFF-59A2-4350-AD1B-2744CFED9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631" y="1530581"/>
            <a:ext cx="8543925" cy="942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DF8ED6-B1D0-434A-9C9B-26BB0D280217}"/>
              </a:ext>
            </a:extLst>
          </p:cNvPr>
          <p:cNvSpPr/>
          <p:nvPr/>
        </p:nvSpPr>
        <p:spPr>
          <a:xfrm>
            <a:off x="258417" y="1070461"/>
            <a:ext cx="8726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http://scientiamarina.revistas.csic.es/index.php/scientiamarina/article/viewFile/369/369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4E5795-A59F-4621-8F36-C007AAC5322C}"/>
              </a:ext>
            </a:extLst>
          </p:cNvPr>
          <p:cNvSpPr/>
          <p:nvPr/>
        </p:nvSpPr>
        <p:spPr>
          <a:xfrm>
            <a:off x="4005470" y="4800599"/>
            <a:ext cx="5705060" cy="6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Killer whales – sea lions – jack mackerel fishery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0913E-1A68-4C76-B194-2FE0EA6F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37" y="3857624"/>
            <a:ext cx="8610600" cy="2809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4C98FF-7370-438D-AAB1-83F591DCEE69}"/>
              </a:ext>
            </a:extLst>
          </p:cNvPr>
          <p:cNvSpPr/>
          <p:nvPr/>
        </p:nvSpPr>
        <p:spPr>
          <a:xfrm>
            <a:off x="162338" y="2703925"/>
            <a:ext cx="11867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https://onlinelibrary.wiley.com/doi/full/10.1111/j.1748-7692.2012.00620.x?casa_token=O7gOQT_kaPMAAAAA%3AnEn77uYwrx-br4gZvKzp0EG43YAdOzUT31dW5NHB9g428vQBZEjQ3eDtfBPIKMvDt4jsGUOubAFx2A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0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BC0E-35A8-48B6-9DD2-D6640779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6C1CA-79D9-4733-BBDD-1C8B495CF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Google Scholar</a:t>
            </a:r>
          </a:p>
          <a:p>
            <a:pPr lvl="1"/>
            <a:r>
              <a:rPr lang="en-US" sz="3200" dirty="0"/>
              <a:t>Profile  </a:t>
            </a:r>
            <a:r>
              <a:rPr lang="en-US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https://scholar.google.com/citations?user=Vf88DYwAAAAJ&amp;hl=en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www.martinhallfisheries.com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A6D5-99E6-4457-A542-37E4CC8A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3"/>
            <a:ext cx="6257291" cy="1293028"/>
          </a:xfrm>
        </p:spPr>
        <p:txBody>
          <a:bodyPr>
            <a:normAutofit/>
          </a:bodyPr>
          <a:lstStyle/>
          <a:p>
            <a:r>
              <a:rPr lang="en-US" dirty="0"/>
              <a:t>Depredation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7305-1440-4629-AD7B-BA9C292D7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48" y="1779639"/>
            <a:ext cx="7352262" cy="5643715"/>
          </a:xfrm>
        </p:spPr>
        <p:txBody>
          <a:bodyPr>
            <a:normAutofit/>
          </a:bodyPr>
          <a:lstStyle/>
          <a:p>
            <a:endParaRPr lang="en-US" sz="1000" dirty="0">
              <a:hlinkClick r:id="rId2"/>
            </a:endParaRPr>
          </a:p>
          <a:p>
            <a:pPr lvl="1"/>
            <a:r>
              <a:rPr lang="en-US" sz="1400" u="sng" dirty="0"/>
              <a:t>Depredation:</a:t>
            </a:r>
            <a:r>
              <a:rPr lang="en-US" sz="1400" dirty="0"/>
              <a:t>   individuals steal the catch; frequently leads to bycatch</a:t>
            </a:r>
          </a:p>
          <a:p>
            <a:pPr lvl="1"/>
            <a:endParaRPr lang="en-US" sz="1100" dirty="0"/>
          </a:p>
          <a:p>
            <a:pPr lvl="1"/>
            <a:r>
              <a:rPr lang="en-US" sz="1400" dirty="0" err="1"/>
              <a:t>Bearzi</a:t>
            </a:r>
            <a:r>
              <a:rPr lang="en-US" sz="1400" dirty="0"/>
              <a:t> G., </a:t>
            </a:r>
            <a:r>
              <a:rPr lang="en-US" sz="1400" dirty="0" err="1"/>
              <a:t>Piwetz</a:t>
            </a:r>
            <a:r>
              <a:rPr lang="en-US" sz="1400" dirty="0"/>
              <a:t> S., Reeves R.R. (2019) Odontocete Adaptations to Human Impact and Vice Versa. In: </a:t>
            </a:r>
            <a:r>
              <a:rPr lang="en-US" sz="1400" dirty="0" err="1"/>
              <a:t>Würsig</a:t>
            </a:r>
            <a:r>
              <a:rPr lang="en-US" sz="1400" dirty="0"/>
              <a:t> B. (eds) Ethology and Behavioral Ecology of Odontocetes. Ethology and Behavioral Ecology of Marine Mammals. Springer, Cham</a:t>
            </a:r>
          </a:p>
          <a:p>
            <a:pPr lvl="1"/>
            <a:endParaRPr lang="en-US" sz="1100" dirty="0"/>
          </a:p>
          <a:p>
            <a:pPr lvl="1"/>
            <a:endParaRPr lang="en-US" sz="1100" dirty="0"/>
          </a:p>
          <a:p>
            <a:pPr lvl="1"/>
            <a:r>
              <a:rPr lang="en-US" sz="1400" dirty="0"/>
              <a:t>Gilman, E., Clarke, S., Brothers, N., Alfaro-</a:t>
            </a:r>
            <a:r>
              <a:rPr lang="en-US" sz="1400" dirty="0" err="1"/>
              <a:t>Shigueto</a:t>
            </a:r>
            <a:r>
              <a:rPr lang="en-US" sz="1400" dirty="0"/>
              <a:t>-J., </a:t>
            </a:r>
            <a:r>
              <a:rPr lang="en-US" sz="1400" dirty="0" err="1"/>
              <a:t>Mandelman</a:t>
            </a:r>
            <a:r>
              <a:rPr lang="en-US" sz="1400" dirty="0"/>
              <a:t>, J., </a:t>
            </a:r>
            <a:r>
              <a:rPr lang="en-US" sz="1400" dirty="0" err="1"/>
              <a:t>Mangel</a:t>
            </a:r>
            <a:r>
              <a:rPr lang="en-US" sz="1400" dirty="0"/>
              <a:t>, J., Petersen, S., </a:t>
            </a:r>
            <a:r>
              <a:rPr lang="en-US" sz="1400" dirty="0" err="1"/>
              <a:t>Piovano</a:t>
            </a:r>
            <a:r>
              <a:rPr lang="en-US" sz="1400" dirty="0"/>
              <a:t>, S., Thomson, N., Dalzell, P., </a:t>
            </a:r>
            <a:r>
              <a:rPr lang="en-US" sz="1400" dirty="0" err="1"/>
              <a:t>Donoso</a:t>
            </a:r>
            <a:r>
              <a:rPr lang="en-US" sz="1400" dirty="0"/>
              <a:t>, M., Goren, M., Werner, T. 2007. Shark Depredation and Unwanted Bycatch in Pelagic Longline Fisheries: Industry Practices and Attitudes, and Shark Avoidance Strategies. Western Pacific Regional Fishery Management Council, Honolulu, USA. 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https://wedocs.unep.org/bitstream/handle/20.500.11822/13627/shark_depredation_and_unwanted_bycatch.pdf?sequence=1&amp;isAllowed=y</a:t>
            </a:r>
            <a:endParaRPr lang="en-US" sz="1400" dirty="0"/>
          </a:p>
          <a:p>
            <a:pPr lvl="1"/>
            <a:endParaRPr lang="en-US" sz="1000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3046A6-C3A9-414F-AE14-75E34D0A9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/>
          <a:stretch/>
        </p:blipFill>
        <p:spPr bwMode="auto">
          <a:xfrm>
            <a:off x="8158513" y="78668"/>
            <a:ext cx="4672584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459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CF2F-4EEB-4095-BE0B-E39AFE8D1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F3ED8F-7480-4EFF-BB6A-056A30288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98249"/>
            <a:ext cx="10191750" cy="3781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A0328F-186D-4DAF-8361-EE6E1B980438}"/>
              </a:ext>
            </a:extLst>
          </p:cNvPr>
          <p:cNvSpPr/>
          <p:nvPr/>
        </p:nvSpPr>
        <p:spPr>
          <a:xfrm>
            <a:off x="685800" y="933833"/>
            <a:ext cx="10403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https://onlinelibrary.wiley.com/doi/full/10.1111/j.1748-7692.2011.00544.x?casa_token=gfO1dhCXAzgAAAAA%3AvylR5o0s_b3XdM9Rvl6mUAniHBqdjhfJLgyo3efUxMgXnM6d9oQWg_0pokJ1FKsJSNCRMkNxdPkyIw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248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76EBB-39B9-401E-AF82-2F623CFCB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78" y="1455528"/>
            <a:ext cx="10820400" cy="4024125"/>
          </a:xfrm>
        </p:spPr>
        <p:txBody>
          <a:bodyPr/>
          <a:lstStyle/>
          <a:p>
            <a:r>
              <a:rPr lang="en-US" dirty="0"/>
              <a:t>1)  Pre-catch losses (drop-offs, fishes going through meshes) </a:t>
            </a:r>
          </a:p>
          <a:p>
            <a:r>
              <a:rPr lang="en-US" dirty="0"/>
              <a:t>2)  Post-release mortality  (released alive but dies as a consequence of fishing operation)</a:t>
            </a:r>
          </a:p>
          <a:p>
            <a:r>
              <a:rPr lang="en-US" dirty="0"/>
              <a:t>3)  Ghost fishing: lost or abandoned fishing gear keeps causing mortalities</a:t>
            </a:r>
          </a:p>
          <a:p>
            <a:r>
              <a:rPr lang="en-US" dirty="0"/>
              <a:t>4)  Collateral mortality: indirect effects of fishing operation (trawl destroys bottom structures that served as refuges; fisheries reduces school size)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825042-0D70-4FD0-B305-4B7B3069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78" y="161716"/>
            <a:ext cx="8610600" cy="1293812"/>
          </a:xfrm>
        </p:spPr>
        <p:txBody>
          <a:bodyPr/>
          <a:lstStyle/>
          <a:p>
            <a:r>
              <a:rPr lang="en-US" dirty="0"/>
              <a:t>Cryptic mortality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9D8021F-F9F4-434F-A5B2-78BD3F26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" y="4533871"/>
            <a:ext cx="6626942" cy="1891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A69CD-9FAA-4EB0-8EE9-080B28F3782C}"/>
              </a:ext>
            </a:extLst>
          </p:cNvPr>
          <p:cNvSpPr/>
          <p:nvPr/>
        </p:nvSpPr>
        <p:spPr>
          <a:xfrm>
            <a:off x="7102578" y="4663808"/>
            <a:ext cx="44540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https://onlinelibrary.wiley.com/doi/pdf/10.1111/jfb.12148?casa_token=QWpCKde9dYcAAAAA:yKGDAV3Xl-gN-aL_8vptaXt6IFRSbQdWivjjOkeIPbLwb338v0vSFfoY9BRUC1HQtEU2fxP-1JwIeA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5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6DC3-ABD7-467D-A5F5-2C95E803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1D3B30-7320-49F4-9B6C-F7DF62009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58" y="45244"/>
            <a:ext cx="6620223" cy="4024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52585-1CD7-4D59-B53F-4D62457C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284" y="2776529"/>
            <a:ext cx="6364716" cy="41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5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E19C-15A5-489F-9D0C-ADDD0AE95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9BAEB8-B151-463A-AF3D-7BC536FAD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219" y="422621"/>
            <a:ext cx="9969909" cy="63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74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7B6A-BB96-4D64-8E66-5D7AA27C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1C88E-1EBB-4245-BE87-FBC42F5A0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1" y="45244"/>
            <a:ext cx="5346857" cy="4024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62CB8-8258-4FD4-931D-957514C97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253" y="2928147"/>
            <a:ext cx="7010860" cy="392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DE8EB-8230-47A0-AB90-95970E864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54" y="32547"/>
            <a:ext cx="6802976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3C2AF-16F6-460A-AD50-536BFB5D7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1" y="3105151"/>
            <a:ext cx="54197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8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74F8-91C8-4C0B-8382-B201B40C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4" y="764373"/>
            <a:ext cx="10955592" cy="1293028"/>
          </a:xfrm>
        </p:spPr>
        <p:txBody>
          <a:bodyPr/>
          <a:lstStyle/>
          <a:p>
            <a:r>
              <a:rPr lang="en-US" dirty="0"/>
              <a:t>Fisheries discards as a food source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7BAC50-27F1-42DA-BFEA-7B89B5B34F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734" y="2703871"/>
            <a:ext cx="10463981" cy="3155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80F90F-8EEB-456D-9EEE-F94C6CA5B6A1}"/>
              </a:ext>
            </a:extLst>
          </p:cNvPr>
          <p:cNvSpPr/>
          <p:nvPr/>
        </p:nvSpPr>
        <p:spPr>
          <a:xfrm>
            <a:off x="403123" y="6014798"/>
            <a:ext cx="10134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https://backend.orbit.dtu.dk/ws/files/164307732/Publishers_version.pdf#page=143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931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62D5-0B07-4243-B864-48DB9D2F8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67418"/>
            <a:ext cx="10820400" cy="4024125"/>
          </a:xfrm>
        </p:spPr>
        <p:txBody>
          <a:bodyPr>
            <a:norm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https://www.sciencedirect.com/science/article/pii/S0308597X18308716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D945BB-EA35-468E-A482-6FFB2588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493" y="525968"/>
            <a:ext cx="9418707" cy="915482"/>
          </a:xfrm>
        </p:spPr>
        <p:txBody>
          <a:bodyPr>
            <a:normAutofit/>
          </a:bodyPr>
          <a:lstStyle/>
          <a:p>
            <a:r>
              <a:rPr lang="en-US" dirty="0"/>
              <a:t>Fisheries discards management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26F30-71F8-445B-947A-A6775F797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055" y="2737011"/>
            <a:ext cx="9906000" cy="38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CC043-979F-4F5B-A74E-4D7DCE13D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35149"/>
            <a:ext cx="10820400" cy="35418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07976C-ACD9-45D2-89BB-9D91A041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</p:spPr>
        <p:txBody>
          <a:bodyPr>
            <a:normAutofit fontScale="90000"/>
          </a:bodyPr>
          <a:lstStyle/>
          <a:p>
            <a:r>
              <a:rPr lang="en-US" dirty="0"/>
              <a:t>Fisheries discards :</a:t>
            </a:r>
            <a:br>
              <a:rPr lang="en-US" dirty="0"/>
            </a:br>
            <a:r>
              <a:rPr lang="en-US" dirty="0"/>
              <a:t>a policy and its consequences </a:t>
            </a:r>
          </a:p>
        </p:txBody>
      </p:sp>
    </p:spTree>
    <p:extLst>
      <p:ext uri="{BB962C8B-B14F-4D97-AF65-F5344CB8AC3E}">
        <p14:creationId xmlns:p14="http://schemas.microsoft.com/office/powerpoint/2010/main" val="33129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AE7B-89DD-4401-AC34-C352005B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4564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POPULATION</a:t>
            </a:r>
            <a:r>
              <a:rPr lang="en-US" sz="3600" dirty="0"/>
              <a:t> CHANGES CAUSED BY FISHING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F8CB-DB4A-4D67-B74B-95FCE4DA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577130"/>
            <a:ext cx="11467750" cy="5041784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f fishing is size selective:</a:t>
            </a:r>
          </a:p>
          <a:p>
            <a:endParaRPr lang="en-US" dirty="0"/>
          </a:p>
          <a:p>
            <a:pPr lvl="1"/>
            <a:r>
              <a:rPr lang="en-US" sz="2400" dirty="0"/>
              <a:t>Age (and size) at first maturity will decrease</a:t>
            </a:r>
          </a:p>
          <a:p>
            <a:pPr lvl="2"/>
            <a:r>
              <a:rPr lang="en-US" sz="2000" dirty="0"/>
              <a:t>Fewer eggs, lower “quality” eggs</a:t>
            </a:r>
          </a:p>
          <a:p>
            <a:pPr lvl="1"/>
            <a:r>
              <a:rPr lang="en-US" sz="2400" dirty="0"/>
              <a:t>Fewer age groups present, more variability in recruitment</a:t>
            </a:r>
          </a:p>
          <a:p>
            <a:pPr lvl="1"/>
            <a:r>
              <a:rPr lang="en-US" sz="2400" dirty="0"/>
              <a:t>Reduced average size of individuals in population may change trophic level</a:t>
            </a:r>
          </a:p>
          <a:p>
            <a:pPr lvl="1"/>
            <a:r>
              <a:rPr lang="en-US" sz="2400" dirty="0"/>
              <a:t>If males or females grow larger or faster, it may affect sex ratios and reproduction</a:t>
            </a:r>
          </a:p>
          <a:p>
            <a:pPr marL="1371600" lvl="3" indent="0">
              <a:buNone/>
            </a:pPr>
            <a:r>
              <a:rPr lang="en-US" sz="2000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36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4BCC8B00-7646-4C46-8DD7-701BCBEA9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D26495D-35DD-3642-8868-DA258AB15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5"/>
          <a:stretch/>
        </p:blipFill>
        <p:spPr>
          <a:xfrm>
            <a:off x="870204" y="873252"/>
            <a:ext cx="10451592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95334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A86E-FC35-4450-94C3-283ABA44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572200"/>
            <a:ext cx="3682767" cy="2134024"/>
          </a:xfrm>
        </p:spPr>
        <p:txBody>
          <a:bodyPr>
            <a:normAutofit/>
          </a:bodyPr>
          <a:lstStyle/>
          <a:p>
            <a:r>
              <a:rPr lang="en-US" sz="2800" dirty="0"/>
              <a:t>Classical study on effect of fishing on age at maturity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EE431-DA49-4C62-AF8A-712BFDB82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217" y="432498"/>
            <a:ext cx="7871669" cy="62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69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1025-B95D-4514-A6E5-335CF679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218DD-D342-49DC-91D8-739538491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25" y="316614"/>
            <a:ext cx="7686589" cy="6416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6C3B9-EB4E-442D-B6A1-67F9933802F0}"/>
              </a:ext>
            </a:extLst>
          </p:cNvPr>
          <p:cNvSpPr/>
          <p:nvPr/>
        </p:nvSpPr>
        <p:spPr>
          <a:xfrm>
            <a:off x="8198069" y="300595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F79DA-7AF1-4E9A-A40B-9B66F9B93D79}"/>
              </a:ext>
            </a:extLst>
          </p:cNvPr>
          <p:cNvSpPr/>
          <p:nvPr/>
        </p:nvSpPr>
        <p:spPr>
          <a:xfrm>
            <a:off x="4538445" y="3254928"/>
            <a:ext cx="7210758" cy="26341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BC420-9AC4-4455-A04D-C856D2408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93" y="3308100"/>
            <a:ext cx="7080061" cy="1384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EB11E-A5C9-4A28-A5F7-0B801782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33" y="5018159"/>
            <a:ext cx="8086725" cy="923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DC764D-38B2-4658-9057-B59F70EDDFD5}"/>
              </a:ext>
            </a:extLst>
          </p:cNvPr>
          <p:cNvSpPr txBox="1"/>
          <p:nvPr/>
        </p:nvSpPr>
        <p:spPr>
          <a:xfrm>
            <a:off x="7680389" y="4626286"/>
            <a:ext cx="250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34702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FF709F-179D-4908-9C1C-5EBC6B65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974" y="1349013"/>
            <a:ext cx="6998109" cy="3451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75BC9-1903-41B0-ADFF-20EF99EF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DBD862-1A62-4283-A645-BDF89A6D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6093626"/>
            <a:ext cx="6832600" cy="125059"/>
          </a:xfrm>
        </p:spPr>
        <p:txBody>
          <a:bodyPr>
            <a:normAutofit fontScale="25000" lnSpcReduction="20000"/>
          </a:bodyPr>
          <a:lstStyle/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31B4B-3CFF-4415-A7BD-7BBE583C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88" y="452284"/>
            <a:ext cx="5215821" cy="60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7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EC58-76E3-4DB9-9A62-59027AF6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C913-E431-4865-8869-E2FCCC3E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1" y="3118792"/>
            <a:ext cx="10820400" cy="4024125"/>
          </a:xfrm>
        </p:spPr>
        <p:txBody>
          <a:bodyPr>
            <a:normAutofit/>
          </a:bodyPr>
          <a:lstStyle/>
          <a:p>
            <a:r>
              <a:rPr lang="en-US" sz="4000" dirty="0"/>
              <a:t>What is Fisheries Induced Evolution   FIE  ?</a:t>
            </a:r>
          </a:p>
        </p:txBody>
      </p:sp>
    </p:spTree>
    <p:extLst>
      <p:ext uri="{BB962C8B-B14F-4D97-AF65-F5344CB8AC3E}">
        <p14:creationId xmlns:p14="http://schemas.microsoft.com/office/powerpoint/2010/main" val="1730062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517E-B670-4E16-9BE9-A793EBC8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2194560"/>
            <a:ext cx="11806177" cy="4495607"/>
          </a:xfrm>
        </p:spPr>
        <p:txBody>
          <a:bodyPr>
            <a:normAutofit fontScale="77500" lnSpcReduction="20000"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3600" dirty="0"/>
              <a:t>Examples:  visual acuity,  and other  sensory systems</a:t>
            </a:r>
          </a:p>
          <a:p>
            <a:pPr lvl="1"/>
            <a:r>
              <a:rPr lang="en-US" sz="3600" dirty="0"/>
              <a:t>                    metabolism to affect swimming speed and stamina</a:t>
            </a:r>
          </a:p>
          <a:p>
            <a:pPr lvl="1"/>
            <a:r>
              <a:rPr lang="en-US" sz="3600" dirty="0"/>
              <a:t>                    response to stressors, injuries, handling</a:t>
            </a:r>
          </a:p>
          <a:p>
            <a:pPr marL="457200" lvl="1" indent="0">
              <a:buNone/>
            </a:pPr>
            <a:r>
              <a:rPr lang="en-US" sz="3600" dirty="0"/>
              <a:t>   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FISHERIES-INDUCED EVOLUTION       Google Scholar    FIE     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Hollins, J., </a:t>
            </a:r>
            <a:r>
              <a:rPr lang="en-US" sz="2600" dirty="0" err="1"/>
              <a:t>Thambithurai</a:t>
            </a:r>
            <a:r>
              <a:rPr lang="en-US" sz="2600" dirty="0"/>
              <a:t>, D., </a:t>
            </a:r>
            <a:r>
              <a:rPr lang="en-US" sz="2600" dirty="0" err="1"/>
              <a:t>Koeck</a:t>
            </a:r>
            <a:r>
              <a:rPr lang="en-US" sz="2600" dirty="0"/>
              <a:t>, B., </a:t>
            </a:r>
            <a:r>
              <a:rPr lang="en-US" sz="2600" dirty="0" err="1"/>
              <a:t>Crespel</a:t>
            </a:r>
            <a:r>
              <a:rPr lang="en-US" sz="2600" dirty="0"/>
              <a:t>, A., Bailey, D.M., Cooke, S.J., </a:t>
            </a:r>
            <a:r>
              <a:rPr lang="en-US" sz="2600" dirty="0" err="1"/>
              <a:t>Lindström</a:t>
            </a:r>
            <a:r>
              <a:rPr lang="en-US" sz="2600" dirty="0"/>
              <a:t>, J., Parsons, K.J. and Killen, S.S., 2018. A physiological perspective on fisheries‐induced evolution. </a:t>
            </a:r>
            <a:r>
              <a:rPr lang="en-US" sz="2600" i="1" dirty="0"/>
              <a:t>Evolutionary applications</a:t>
            </a:r>
            <a:r>
              <a:rPr lang="en-US" sz="2600" dirty="0"/>
              <a:t>, </a:t>
            </a:r>
            <a:r>
              <a:rPr lang="en-US" sz="2600" i="1" dirty="0"/>
              <a:t>11</a:t>
            </a:r>
            <a:r>
              <a:rPr lang="en-US" sz="2600" dirty="0"/>
              <a:t>(5), pp.561-576.</a:t>
            </a:r>
          </a:p>
          <a:p>
            <a:pPr lvl="1"/>
            <a:endParaRPr lang="en-US" sz="2600" u="sng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2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https://onlinelibrary.wiley.com/doi/pdf/10.1111/eva.12597</a:t>
            </a:r>
            <a:endParaRPr lang="en-US" sz="2600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48BBA3-C5FC-4371-B0C3-3FAD8F28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Fisheries-induced evolution Physiology</a:t>
            </a:r>
          </a:p>
        </p:txBody>
      </p:sp>
    </p:spTree>
    <p:extLst>
      <p:ext uri="{BB962C8B-B14F-4D97-AF65-F5344CB8AC3E}">
        <p14:creationId xmlns:p14="http://schemas.microsoft.com/office/powerpoint/2010/main" val="410028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FD81-52A6-475E-AB12-ADD046B6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Fisheries-induced evolution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2D6D-AA25-4951-9F1E-F784E7A50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66967"/>
          </a:xfrm>
        </p:spPr>
        <p:txBody>
          <a:bodyPr>
            <a:normAutofit/>
          </a:bodyPr>
          <a:lstStyle/>
          <a:p>
            <a:r>
              <a:rPr lang="en-US" sz="2800" b="1" dirty="0"/>
              <a:t>Behavioral changes</a:t>
            </a:r>
          </a:p>
          <a:p>
            <a:endParaRPr lang="en-US" sz="2800" b="1" dirty="0"/>
          </a:p>
          <a:p>
            <a:pPr lvl="1"/>
            <a:r>
              <a:rPr lang="en-US" sz="2800" dirty="0"/>
              <a:t>Escape behaviors</a:t>
            </a:r>
          </a:p>
          <a:p>
            <a:pPr lvl="1"/>
            <a:r>
              <a:rPr lang="en-US" sz="2800" dirty="0"/>
              <a:t>Migratory behavior</a:t>
            </a:r>
          </a:p>
          <a:p>
            <a:pPr lvl="1"/>
            <a:r>
              <a:rPr lang="en-US" sz="2800" dirty="0"/>
              <a:t>Schooling behavior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         2     has schooling become maladaptive?  </a:t>
            </a:r>
          </a:p>
          <a:p>
            <a:pPr marL="0" indent="0">
              <a:buNone/>
            </a:pPr>
            <a:r>
              <a:rPr lang="en-US" sz="2800" dirty="0"/>
              <a:t>             Is there a different optimal school size now? </a:t>
            </a:r>
          </a:p>
          <a:p>
            <a:pPr marL="0" indent="0">
              <a:buNone/>
            </a:pPr>
            <a:r>
              <a:rPr lang="en-US" sz="2800" dirty="0"/>
              <a:t>                      (fewer natural predators, more boats)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C5872-9ABD-4697-8A37-09705484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2" y="5034116"/>
            <a:ext cx="1697676" cy="21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5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B77BC-F325-4E2A-A49E-66119DD80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8962"/>
            <a:ext cx="10820400" cy="482972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https://onlinelibrary.wiley.com/doi/full/10.1111/faf.12248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44F54-6E22-42C0-9EAD-099A3626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" y="2050475"/>
            <a:ext cx="12084185" cy="329590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4022088-6BE6-4D28-9015-88A4F94B3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0" y="5346376"/>
            <a:ext cx="1455357" cy="187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991CB-4CCD-4A1A-802D-CED043701CAE}"/>
              </a:ext>
            </a:extLst>
          </p:cNvPr>
          <p:cNvSpPr txBox="1"/>
          <p:nvPr/>
        </p:nvSpPr>
        <p:spPr>
          <a:xfrm>
            <a:off x="2338370" y="5849354"/>
            <a:ext cx="748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3 - How can management  address this issue?</a:t>
            </a:r>
          </a:p>
        </p:txBody>
      </p:sp>
    </p:spTree>
    <p:extLst>
      <p:ext uri="{BB962C8B-B14F-4D97-AF65-F5344CB8AC3E}">
        <p14:creationId xmlns:p14="http://schemas.microsoft.com/office/powerpoint/2010/main" val="3830449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75000"/>
              </a:schemeClr>
            </a:gs>
            <a:gs pos="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A5FA-07BE-489A-AFFE-3ADE8136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06" y="194102"/>
            <a:ext cx="8610600" cy="12930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9A05CA-8D5E-41CF-A9FC-AF1F77D9E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29000"/>
            <a:ext cx="3122939" cy="4024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060AB-57AF-4B8D-80AD-82AAF3A1159A}"/>
              </a:ext>
            </a:extLst>
          </p:cNvPr>
          <p:cNvSpPr txBox="1"/>
          <p:nvPr/>
        </p:nvSpPr>
        <p:spPr>
          <a:xfrm>
            <a:off x="1561469" y="1857900"/>
            <a:ext cx="837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 Can you imagine a few physiological, anatomic, behavioral, ecological changes that may be evolving because of fishing?</a:t>
            </a:r>
          </a:p>
        </p:txBody>
      </p:sp>
    </p:spTree>
    <p:extLst>
      <p:ext uri="{BB962C8B-B14F-4D97-AF65-F5344CB8AC3E}">
        <p14:creationId xmlns:p14="http://schemas.microsoft.com/office/powerpoint/2010/main" val="2990073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D245-743D-4ADE-82AE-BD7B439F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3DBD-49E8-4B84-8C7D-B25540992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E4512-4B4C-4EB8-B133-1A2602B93819}"/>
              </a:ext>
            </a:extLst>
          </p:cNvPr>
          <p:cNvSpPr/>
          <p:nvPr/>
        </p:nvSpPr>
        <p:spPr>
          <a:xfrm>
            <a:off x="2393709" y="2967335"/>
            <a:ext cx="7404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And now to BYCATCH</a:t>
            </a:r>
          </a:p>
        </p:txBody>
      </p:sp>
    </p:spTree>
    <p:extLst>
      <p:ext uri="{BB962C8B-B14F-4D97-AF65-F5344CB8AC3E}">
        <p14:creationId xmlns:p14="http://schemas.microsoft.com/office/powerpoint/2010/main" val="3685781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20EC-244F-441A-80D6-6B39BA3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Bycatches are one of the ways fisheries impact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FABB4-3569-45CD-8EC9-3F160D922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 bycatch?    </a:t>
            </a:r>
          </a:p>
          <a:p>
            <a:r>
              <a:rPr lang="en-US" dirty="0"/>
              <a:t>Are discards the same thing?</a:t>
            </a:r>
          </a:p>
          <a:p>
            <a:endParaRPr lang="en-US" dirty="0"/>
          </a:p>
          <a:p>
            <a:r>
              <a:rPr lang="en-US" dirty="0"/>
              <a:t>Definitions: </a:t>
            </a:r>
          </a:p>
          <a:p>
            <a:pPr marL="0" indent="0">
              <a:buNone/>
            </a:pPr>
            <a:r>
              <a:rPr lang="en-US" dirty="0"/>
              <a:t>       You need to know what you </a:t>
            </a:r>
          </a:p>
          <a:p>
            <a:pPr marL="0" indent="0">
              <a:buNone/>
            </a:pPr>
            <a:r>
              <a:rPr lang="en-US" dirty="0"/>
              <a:t>       and others are talking about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79C0A0-8AC9-4463-95C0-9B39BF54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54" y="2057401"/>
            <a:ext cx="6143897" cy="47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B59CF9-B423-8B4D-A8E9-F9999744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01" y="873252"/>
            <a:ext cx="9554198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87037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B21A9A-B39D-4637-BCD3-C8167DEDE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899" y="2745886"/>
            <a:ext cx="1003665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49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95A37-D1AE-456F-A01F-AE755F61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58937"/>
          </a:xfrm>
        </p:spPr>
        <p:txBody>
          <a:bodyPr>
            <a:normAutofit/>
          </a:bodyPr>
          <a:lstStyle/>
          <a:p>
            <a:r>
              <a:rPr lang="en-US" sz="2800" dirty="0"/>
              <a:t>a) Fishing industry concerned with mortality of juvenile, undersized fish of the target species that had to be discarded   -  a size selectivity problem</a:t>
            </a:r>
          </a:p>
          <a:p>
            <a:endParaRPr lang="en-US" sz="2800" dirty="0"/>
          </a:p>
          <a:p>
            <a:pPr lvl="1"/>
            <a:r>
              <a:rPr lang="en-US" sz="2800" dirty="0"/>
              <a:t>Solution: Mesh sizes that allow escape of unwanted fishes;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The objective was to maximize catches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3C0E80-9943-4B97-A4D9-E9E02A48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8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94EB-6EFE-4AFC-8411-240C57B2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182480"/>
          </a:xfrm>
        </p:spPr>
        <p:txBody>
          <a:bodyPr>
            <a:normAutofit/>
          </a:bodyPr>
          <a:lstStyle/>
          <a:p>
            <a:r>
              <a:rPr lang="en-US" dirty="0"/>
              <a:t>Biomass Of a cohort 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85110CD6-2785-4B68-B82D-034F56A3FAD6}"/>
              </a:ext>
            </a:extLst>
          </p:cNvPr>
          <p:cNvCxnSpPr/>
          <p:nvPr/>
        </p:nvCxnSpPr>
        <p:spPr>
          <a:xfrm rot="5400000" flipH="1" flipV="1">
            <a:off x="3542115" y="4992286"/>
            <a:ext cx="383371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B736C5CA-2BF2-4C24-B49A-C695DB4ADC63}"/>
              </a:ext>
            </a:extLst>
          </p:cNvPr>
          <p:cNvSpPr/>
          <p:nvPr/>
        </p:nvSpPr>
        <p:spPr>
          <a:xfrm>
            <a:off x="3273287" y="2057401"/>
            <a:ext cx="2729948" cy="324346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80D84-5A18-49DB-BFD5-6B3F5585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2057401"/>
            <a:ext cx="11249025" cy="4666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19791-933D-4BA4-98B4-831C6606C412}"/>
              </a:ext>
            </a:extLst>
          </p:cNvPr>
          <p:cNvSpPr txBox="1"/>
          <p:nvPr/>
        </p:nvSpPr>
        <p:spPr>
          <a:xfrm>
            <a:off x="3516923" y="7174523"/>
            <a:ext cx="512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Sablefish  Valero-Hilborn </a:t>
            </a:r>
          </a:p>
        </p:txBody>
      </p:sp>
    </p:spTree>
    <p:extLst>
      <p:ext uri="{BB962C8B-B14F-4D97-AF65-F5344CB8AC3E}">
        <p14:creationId xmlns:p14="http://schemas.microsoft.com/office/powerpoint/2010/main" val="2159835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0BA8D10A-8414-45F0-93BA-26412B96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28600"/>
            <a:ext cx="838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>
            <a:extLst>
              <a:ext uri="{FF2B5EF4-FFF2-40B4-BE49-F238E27FC236}">
                <a16:creationId xmlns:a16="http://schemas.microsoft.com/office/drawing/2014/main" id="{8E7BE6D9-1ACA-4025-BB65-C295B30D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7416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>
            <a:extLst>
              <a:ext uri="{FF2B5EF4-FFF2-40B4-BE49-F238E27FC236}">
                <a16:creationId xmlns:a16="http://schemas.microsoft.com/office/drawing/2014/main" id="{1EBE4F9B-A264-4CF5-A0E1-DD87EB3C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853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>
            <a:extLst>
              <a:ext uri="{FF2B5EF4-FFF2-40B4-BE49-F238E27FC236}">
                <a16:creationId xmlns:a16="http://schemas.microsoft.com/office/drawing/2014/main" id="{7B32A30E-CEF3-476C-AE63-7A15B446BE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00400"/>
            <a:ext cx="8610600" cy="3657600"/>
          </a:xfrm>
          <a:noFill/>
        </p:spPr>
      </p:pic>
      <p:sp>
        <p:nvSpPr>
          <p:cNvPr id="58374" name="TextBox 9">
            <a:extLst>
              <a:ext uri="{FF2B5EF4-FFF2-40B4-BE49-F238E27FC236}">
                <a16:creationId xmlns:a16="http://schemas.microsoft.com/office/drawing/2014/main" id="{82636F31-29A1-488D-8D2D-A45264BDFCF2}"/>
              </a:ext>
            </a:extLst>
          </p:cNvPr>
          <p:cNvSpPr txBox="1">
            <a:spLocks noChangeArrowheads="1"/>
          </p:cNvSpPr>
          <p:nvPr/>
        </p:nvSpPr>
        <p:spPr bwMode="auto">
          <a:xfrm rot="20095678">
            <a:off x="3514725" y="2905126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</a:rPr>
              <a:t>CRITICAL  AGE</a:t>
            </a: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A94575AB-6658-46D3-84DE-72250E2A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8001000" cy="1219200"/>
          </a:xfrm>
          <a:prstGeom prst="rect">
            <a:avLst/>
          </a:prstGeom>
          <a:solidFill>
            <a:srgbClr val="FF9933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6510B-1159-4F60-AD5B-1FB63EBAB6F7}"/>
              </a:ext>
            </a:extLst>
          </p:cNvPr>
          <p:cNvSpPr txBox="1"/>
          <p:nvPr/>
        </p:nvSpPr>
        <p:spPr>
          <a:xfrm>
            <a:off x="6770451" y="3599234"/>
            <a:ext cx="46597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How to reduce the bycatch of small individuals to maximize production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23E9-0193-46EA-B19C-30B62081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6323" name="Picture 4" descr="Fisheries Image - fish0815">
            <a:extLst>
              <a:ext uri="{FF2B5EF4-FFF2-40B4-BE49-F238E27FC236}">
                <a16:creationId xmlns:a16="http://schemas.microsoft.com/office/drawing/2014/main" id="{33601AC2-1933-4AB5-B87D-F584A07686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300" y="1"/>
            <a:ext cx="11785600" cy="6919913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E517C-EFB0-4C34-BDE8-F9C3ED9AD505}"/>
              </a:ext>
            </a:extLst>
          </p:cNvPr>
          <p:cNvSpPr txBox="1"/>
          <p:nvPr/>
        </p:nvSpPr>
        <p:spPr>
          <a:xfrm>
            <a:off x="520700" y="266700"/>
            <a:ext cx="9817100" cy="156966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b) Some fisheries become notorious because of their waste of fish and their  impacts on vulnerable populations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A99B4-73EB-402F-96E2-00C452DADF2D}"/>
              </a:ext>
            </a:extLst>
          </p:cNvPr>
          <p:cNvSpPr txBox="1"/>
          <p:nvPr/>
        </p:nvSpPr>
        <p:spPr>
          <a:xfrm>
            <a:off x="4553339" y="5493462"/>
            <a:ext cx="7473561" cy="646331"/>
          </a:xfrm>
          <a:prstGeom prst="rect">
            <a:avLst/>
          </a:prstGeom>
          <a:gradFill>
            <a:gsLst>
              <a:gs pos="0">
                <a:schemeClr val="accent5"/>
              </a:gs>
              <a:gs pos="0">
                <a:schemeClr val="accent1">
                  <a:lumMod val="45000"/>
                  <a:lumOff val="55000"/>
                  <a:alpha val="34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“Good” shrimp trawl fisheries: 8 kg fish discarded per kg of shrimp</a:t>
            </a:r>
          </a:p>
          <a:p>
            <a:r>
              <a:rPr lang="en-US" b="1" dirty="0">
                <a:solidFill>
                  <a:schemeClr val="bg1"/>
                </a:solidFill>
              </a:rPr>
              <a:t>“Bad” fisheries: Up to 17 kg of fish discards per kg of shrimp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02B67-DCDE-4907-8682-D2016EDB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visible problem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804D-5C77-4553-8521-43C0F2C5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51510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b)   The discards of shrimp trawlers</a:t>
            </a:r>
          </a:p>
          <a:p>
            <a:pPr marL="651510" indent="-514350">
              <a:buClr>
                <a:schemeClr val="tx1">
                  <a:shade val="95000"/>
                </a:schemeClr>
              </a:buClr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Developed world:        How to reduce it?</a:t>
            </a: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Bycatch as a conservation issue</a:t>
            </a: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Developing nations:    How to utilize it?</a:t>
            </a: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Bycatch as a waste issue</a:t>
            </a: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2185" lvl="1" indent="-51435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species-selectivity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12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0120F-7BF5-4EAF-9FF9-BD93989A6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916" y="1803405"/>
            <a:ext cx="6853084" cy="4907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5086DD-868A-4830-80E1-C793A48E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50" y="416493"/>
            <a:ext cx="5167050" cy="3875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61576-CEE7-4811-8056-A9BD7E708860}"/>
              </a:ext>
            </a:extLst>
          </p:cNvPr>
          <p:cNvSpPr txBox="1"/>
          <p:nvPr/>
        </p:nvSpPr>
        <p:spPr>
          <a:xfrm>
            <a:off x="8585200" y="1888067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Whitebelly</a:t>
            </a:r>
            <a:r>
              <a:rPr lang="en-US" dirty="0"/>
              <a:t> spinners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2203F-92D7-4F97-BE1D-EAD09B0DD9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44BC-2FB8-46A0-B280-B5D680249920}"/>
              </a:ext>
            </a:extLst>
          </p:cNvPr>
          <p:cNvSpPr txBox="1"/>
          <p:nvPr/>
        </p:nvSpPr>
        <p:spPr>
          <a:xfrm>
            <a:off x="9441016" y="2531287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Eastern spinners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4D7FF-2879-479A-B247-B23F2828142E}"/>
              </a:ext>
            </a:extLst>
          </p:cNvPr>
          <p:cNvSpPr txBox="1"/>
          <p:nvPr/>
        </p:nvSpPr>
        <p:spPr>
          <a:xfrm>
            <a:off x="5486400" y="3641735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Spotted dolphins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D4478-A3CD-4FAA-81D6-653BE82D16F4}"/>
              </a:ext>
            </a:extLst>
          </p:cNvPr>
          <p:cNvSpPr txBox="1"/>
          <p:nvPr/>
        </p:nvSpPr>
        <p:spPr>
          <a:xfrm>
            <a:off x="9838949" y="4985124"/>
            <a:ext cx="2269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Common dolphins</a:t>
            </a:r>
          </a:p>
        </p:txBody>
      </p:sp>
    </p:spTree>
    <p:extLst>
      <p:ext uri="{BB962C8B-B14F-4D97-AF65-F5344CB8AC3E}">
        <p14:creationId xmlns:p14="http://schemas.microsoft.com/office/powerpoint/2010/main" val="102470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B07A-13AD-4A17-AFDA-D515C15A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wall&#10;&#10;Description generated with high confidence">
            <a:extLst>
              <a:ext uri="{FF2B5EF4-FFF2-40B4-BE49-F238E27FC236}">
                <a16:creationId xmlns:a16="http://schemas.microsoft.com/office/drawing/2014/main" id="{00E4C03B-1C45-4FF7-B446-595238FC6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7944"/>
            <a:ext cx="10879183" cy="6800056"/>
          </a:xfrm>
        </p:spPr>
      </p:pic>
    </p:spTree>
    <p:extLst>
      <p:ext uri="{BB962C8B-B14F-4D97-AF65-F5344CB8AC3E}">
        <p14:creationId xmlns:p14="http://schemas.microsoft.com/office/powerpoint/2010/main" val="3241076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6929-CBEB-48B7-B976-FFC9C499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HISTORY STRATEGIES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3DE457-4F58-476C-B3D4-CC9BB3E16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902566"/>
              </p:ext>
            </p:extLst>
          </p:nvPr>
        </p:nvGraphicFramePr>
        <p:xfrm>
          <a:off x="249382" y="2193925"/>
          <a:ext cx="1165444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814">
                  <a:extLst>
                    <a:ext uri="{9D8B030D-6E8A-4147-A177-3AD203B41FA5}">
                      <a16:colId xmlns:a16="http://schemas.microsoft.com/office/drawing/2014/main" val="3495432157"/>
                    </a:ext>
                  </a:extLst>
                </a:gridCol>
                <a:gridCol w="3884814">
                  <a:extLst>
                    <a:ext uri="{9D8B030D-6E8A-4147-A177-3AD203B41FA5}">
                      <a16:colId xmlns:a16="http://schemas.microsoft.com/office/drawing/2014/main" val="3360318507"/>
                    </a:ext>
                  </a:extLst>
                </a:gridCol>
                <a:gridCol w="3884814">
                  <a:extLst>
                    <a:ext uri="{9D8B030D-6E8A-4147-A177-3AD203B41FA5}">
                      <a16:colId xmlns:a16="http://schemas.microsoft.com/office/drawing/2014/main" val="3885729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9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Longevity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Short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Long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85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Fast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Slow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997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Environments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07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Age at first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Early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Late maturity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12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Nr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Many small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Few large offspring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24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Parental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Little parental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 parental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9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Investment in individual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83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Trophic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03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11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45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387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E429C1-9800-4E93-A3E3-D66E26E084C6}"/>
              </a:ext>
            </a:extLst>
          </p:cNvPr>
          <p:cNvSpPr txBox="1"/>
          <p:nvPr/>
        </p:nvSpPr>
        <p:spPr>
          <a:xfrm>
            <a:off x="1180407" y="5694218"/>
            <a:ext cx="8886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MANY EXCEPTIONS</a:t>
            </a:r>
          </a:p>
        </p:txBody>
      </p:sp>
    </p:spTree>
    <p:extLst>
      <p:ext uri="{BB962C8B-B14F-4D97-AF65-F5344CB8AC3E}">
        <p14:creationId xmlns:p14="http://schemas.microsoft.com/office/powerpoint/2010/main" val="3554152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A064-5BAD-467C-A9B0-F3CCA4D1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D932F558-5084-4E12-94CF-ECD4FCAA3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04" y="647247"/>
            <a:ext cx="8610600" cy="5563505"/>
          </a:xfrm>
        </p:spPr>
      </p:pic>
    </p:spTree>
    <p:extLst>
      <p:ext uri="{BB962C8B-B14F-4D97-AF65-F5344CB8AC3E}">
        <p14:creationId xmlns:p14="http://schemas.microsoft.com/office/powerpoint/2010/main" val="408429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4BCC8B00-7646-4C46-8DD7-701BCBEA9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04BF79-1FDB-D141-866E-90479A59C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48"/>
          <a:stretch/>
        </p:blipFill>
        <p:spPr>
          <a:xfrm>
            <a:off x="870204" y="873252"/>
            <a:ext cx="10451592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97338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35A43F4-FC0B-489D-A9E1-40A1E803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04800"/>
            <a:ext cx="97536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b_wandering_albatross_drowned">
            <a:extLst>
              <a:ext uri="{FF2B5EF4-FFF2-40B4-BE49-F238E27FC236}">
                <a16:creationId xmlns:a16="http://schemas.microsoft.com/office/drawing/2014/main" id="{F0275310-53F3-41DD-8F7A-2EC373F4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28600"/>
            <a:ext cx="36480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520" y="451137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dirty="0"/>
              <a:t>Fishing gear and taxa</a:t>
            </a:r>
            <a:endParaRPr lang="es-ES" sz="5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922343"/>
              </p:ext>
            </p:extLst>
          </p:nvPr>
        </p:nvGraphicFramePr>
        <p:xfrm>
          <a:off x="381000" y="1498970"/>
          <a:ext cx="10886767" cy="521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4461">
                  <a:extLst>
                    <a:ext uri="{9D8B030D-6E8A-4147-A177-3AD203B41FA5}">
                      <a16:colId xmlns:a16="http://schemas.microsoft.com/office/drawing/2014/main" val="2735243784"/>
                    </a:ext>
                  </a:extLst>
                </a:gridCol>
              </a:tblGrid>
              <a:tr h="830748"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Purse seine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Trawls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Longline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Gillnet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Traps</a:t>
                      </a:r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9263"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highlight>
                            <a:srgbClr val="00FFFF"/>
                          </a:highlight>
                        </a:rPr>
                        <a:t>Marine </a:t>
                      </a:r>
                      <a:r>
                        <a:rPr lang="es-ES" sz="2800" b="1" dirty="0" err="1">
                          <a:highlight>
                            <a:srgbClr val="00FFFF"/>
                          </a:highlight>
                        </a:rPr>
                        <a:t>mammals</a:t>
                      </a:r>
                      <a:endParaRPr lang="es-ES" sz="28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b="1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74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highlight>
                            <a:srgbClr val="00FFFF"/>
                          </a:highlight>
                        </a:rPr>
                        <a:t>Seabirds</a:t>
                      </a:r>
                      <a:endParaRPr lang="es-ES" sz="28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74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highlight>
                            <a:srgbClr val="00FFFF"/>
                          </a:highlight>
                        </a:rPr>
                        <a:t>Sea turtles</a:t>
                      </a:r>
                      <a:endParaRPr lang="es-ES" sz="28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3893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highlight>
                            <a:srgbClr val="00FFFF"/>
                          </a:highlight>
                        </a:rPr>
                        <a:t>Sharks - 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27" y="3853173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8" y="5423105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27" y="4646989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7" y="4646989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62" y="4633488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62" y="3783177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02" y="3860471"/>
            <a:ext cx="329602" cy="3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08" y="2908752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47" y="5534121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513" y="5562287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64" y="5487881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ultiply 5"/>
          <p:cNvSpPr/>
          <p:nvPr/>
        </p:nvSpPr>
        <p:spPr>
          <a:xfrm>
            <a:off x="6660758" y="2908752"/>
            <a:ext cx="493713" cy="349469"/>
          </a:xfrm>
          <a:prstGeom prst="mathMultiply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91" y="2881894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807" y="2992328"/>
            <a:ext cx="404699" cy="3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36" y="3860471"/>
            <a:ext cx="264419" cy="2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30422" y="4646989"/>
            <a:ext cx="264419" cy="2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F221FF-9007-44A6-BC29-D19D9DC8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0" y="3865672"/>
            <a:ext cx="264419" cy="2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97FF0C9A-27A3-4FE2-A648-4CEA258B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201" y="4646989"/>
            <a:ext cx="49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838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15CB-0624-476E-BE6E-3810E5DE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474AD4-5358-492C-B497-E42602C3A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5258" y="126897"/>
            <a:ext cx="6014754" cy="666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54554-2AB3-40C1-8AFC-BDCBC16C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03" y="223520"/>
            <a:ext cx="6813755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5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Retroceso">
            <a:extLst>
              <a:ext uri="{FF2B5EF4-FFF2-40B4-BE49-F238E27FC236}">
                <a16:creationId xmlns:a16="http://schemas.microsoft.com/office/drawing/2014/main" id="{B95AFB1F-E98A-4DCA-AF2F-9E3F24CA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9144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4">
            <a:extLst>
              <a:ext uri="{FF2B5EF4-FFF2-40B4-BE49-F238E27FC236}">
                <a16:creationId xmlns:a16="http://schemas.microsoft.com/office/drawing/2014/main" id="{D0834F93-3374-4D2B-BBBF-095D36F50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8" y="2009776"/>
            <a:ext cx="24685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Towing speedboat</a:t>
            </a:r>
          </a:p>
        </p:txBody>
      </p:sp>
      <p:sp>
        <p:nvSpPr>
          <p:cNvPr id="78852" name="Text Box 6">
            <a:extLst>
              <a:ext uri="{FF2B5EF4-FFF2-40B4-BE49-F238E27FC236}">
                <a16:creationId xmlns:a16="http://schemas.microsoft.com/office/drawing/2014/main" id="{8BB48809-9B8A-413D-9620-1785D468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5186364"/>
            <a:ext cx="3200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Small mesh: 3.2 cm (1 ¼”)</a:t>
            </a:r>
          </a:p>
        </p:txBody>
      </p:sp>
      <p:sp>
        <p:nvSpPr>
          <p:cNvPr id="78853" name="Text Box 8">
            <a:extLst>
              <a:ext uri="{FF2B5EF4-FFF2-40B4-BE49-F238E27FC236}">
                <a16:creationId xmlns:a16="http://schemas.microsoft.com/office/drawing/2014/main" id="{3D3F39E3-C435-4362-93E7-1A4DD75A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03714"/>
            <a:ext cx="1828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Backdown</a:t>
            </a:r>
          </a:p>
        </p:txBody>
      </p:sp>
      <p:sp>
        <p:nvSpPr>
          <p:cNvPr id="570377" name="Rectangle 9">
            <a:extLst>
              <a:ext uri="{FF2B5EF4-FFF2-40B4-BE49-F238E27FC236}">
                <a16:creationId xmlns:a16="http://schemas.microsoft.com/office/drawing/2014/main" id="{E86C4074-1802-43B1-9084-FCB88A8EC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1" y="1303338"/>
            <a:ext cx="4779963" cy="463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Tuna seining “on dolphins”</a:t>
            </a:r>
          </a:p>
        </p:txBody>
      </p:sp>
      <p:sp>
        <p:nvSpPr>
          <p:cNvPr id="78855" name="Text Box 10">
            <a:extLst>
              <a:ext uri="{FF2B5EF4-FFF2-40B4-BE49-F238E27FC236}">
                <a16:creationId xmlns:a16="http://schemas.microsoft.com/office/drawing/2014/main" id="{0C6E6C4C-6344-40B0-A651-B8CA5789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9" y="417514"/>
            <a:ext cx="65500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Equipo y maniobras requeridos</a:t>
            </a:r>
          </a:p>
        </p:txBody>
      </p:sp>
      <p:pic>
        <p:nvPicPr>
          <p:cNvPr id="78856" name="Picture 11" descr="iattc-logo-PPT">
            <a:extLst>
              <a:ext uri="{FF2B5EF4-FFF2-40B4-BE49-F238E27FC236}">
                <a16:creationId xmlns:a16="http://schemas.microsoft.com/office/drawing/2014/main" id="{088A25A7-4A41-45AD-AAD0-74C1BCF2A9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101" y="6083300"/>
            <a:ext cx="9048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 Box 13">
            <a:extLst>
              <a:ext uri="{FF2B5EF4-FFF2-40B4-BE49-F238E27FC236}">
                <a16:creationId xmlns:a16="http://schemas.microsoft.com/office/drawing/2014/main" id="{30488264-6832-4402-A886-BB78D8A22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7924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Technological and operational changes</a:t>
            </a:r>
          </a:p>
        </p:txBody>
      </p:sp>
      <p:sp>
        <p:nvSpPr>
          <p:cNvPr id="78858" name="Rectangle 14">
            <a:extLst>
              <a:ext uri="{FF2B5EF4-FFF2-40B4-BE49-F238E27FC236}">
                <a16:creationId xmlns:a16="http://schemas.microsoft.com/office/drawing/2014/main" id="{830469C9-E64A-47CC-85EA-F9C0BD70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90800"/>
            <a:ext cx="1143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8859" name="Rectangle 15">
            <a:extLst>
              <a:ext uri="{FF2B5EF4-FFF2-40B4-BE49-F238E27FC236}">
                <a16:creationId xmlns:a16="http://schemas.microsoft.com/office/drawing/2014/main" id="{AF914FD2-035B-4AC5-8569-2B5A25F3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8860" name="Rectangle 16">
            <a:extLst>
              <a:ext uri="{FF2B5EF4-FFF2-40B4-BE49-F238E27FC236}">
                <a16:creationId xmlns:a16="http://schemas.microsoft.com/office/drawing/2014/main" id="{8DFD7B8A-56E2-4DDC-A82D-F9062C30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800600"/>
            <a:ext cx="20574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8861" name="Text Box 17">
            <a:extLst>
              <a:ext uri="{FF2B5EF4-FFF2-40B4-BE49-F238E27FC236}">
                <a16:creationId xmlns:a16="http://schemas.microsoft.com/office/drawing/2014/main" id="{A7614B12-EBEC-4E78-A666-DC41C2950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876801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Raft</a:t>
            </a:r>
          </a:p>
        </p:txBody>
      </p:sp>
    </p:spTree>
    <p:extLst>
      <p:ext uri="{BB962C8B-B14F-4D97-AF65-F5344CB8AC3E}">
        <p14:creationId xmlns:p14="http://schemas.microsoft.com/office/powerpoint/2010/main" val="1303431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8C7CD6A8-E9A9-4FF2-81D5-1C421749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1"/>
            <a:ext cx="56134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6D9314-76C4-48FE-97F3-8C049122D8F1}"/>
              </a:ext>
            </a:extLst>
          </p:cNvPr>
          <p:cNvSpPr/>
          <p:nvPr/>
        </p:nvSpPr>
        <p:spPr>
          <a:xfrm>
            <a:off x="2719957" y="5410200"/>
            <a:ext cx="16241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19520-5579-4181-B7D2-4FE5BF27EFEF}"/>
              </a:ext>
            </a:extLst>
          </p:cNvPr>
          <p:cNvSpPr txBox="1"/>
          <p:nvPr/>
        </p:nvSpPr>
        <p:spPr>
          <a:xfrm>
            <a:off x="2964874" y="711200"/>
            <a:ext cx="795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Sea turtles and shrimp trawls</a:t>
            </a:r>
          </a:p>
        </p:txBody>
      </p:sp>
    </p:spTree>
    <p:extLst>
      <p:ext uri="{BB962C8B-B14F-4D97-AF65-F5344CB8AC3E}">
        <p14:creationId xmlns:p14="http://schemas.microsoft.com/office/powerpoint/2010/main" val="3148316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56CD7706-48AF-44FB-9ADD-767FC6E7F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943600"/>
            <a:ext cx="54102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4572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TEDs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designs</a:t>
            </a: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0B34D718-30FE-45AC-9762-E26040D5C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4" y="3519488"/>
            <a:ext cx="22383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“Georgia Jumper”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Parrilla standard</a:t>
            </a:r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id="{2F938697-7092-4121-8084-9C433C625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9" y="3519489"/>
            <a:ext cx="14603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TED De Aro</a:t>
            </a:r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id="{2209320A-4243-4D7C-B996-CA6EA01B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288" y="3519488"/>
            <a:ext cx="20129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“Super Shooter”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Varilla doblada</a:t>
            </a:r>
          </a:p>
        </p:txBody>
      </p:sp>
      <p:sp>
        <p:nvSpPr>
          <p:cNvPr id="224262" name="Rectangle 6">
            <a:extLst>
              <a:ext uri="{FF2B5EF4-FFF2-40B4-BE49-F238E27FC236}">
                <a16:creationId xmlns:a16="http://schemas.microsoft.com/office/drawing/2014/main" id="{F49FAE41-6DF1-4C97-951D-93EAEA69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105401"/>
            <a:ext cx="143468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uhaus 93" pitchFamily="82" charset="0"/>
                <a:ea typeface="+mn-ea"/>
                <a:cs typeface="+mn-cs"/>
              </a:rPr>
              <a:t>Ángulo fijo</a:t>
            </a:r>
          </a:p>
        </p:txBody>
      </p:sp>
      <p:sp>
        <p:nvSpPr>
          <p:cNvPr id="224263" name="Line 7">
            <a:extLst>
              <a:ext uri="{FF2B5EF4-FFF2-40B4-BE49-F238E27FC236}">
                <a16:creationId xmlns:a16="http://schemas.microsoft.com/office/drawing/2014/main" id="{7F2E592D-1357-4DDE-B03F-B04DF2DBB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410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itchFamily="82" charset="0"/>
              <a:ea typeface="+mn-ea"/>
              <a:cs typeface="+mn-cs"/>
            </a:endParaRPr>
          </a:p>
        </p:txBody>
      </p:sp>
      <p:graphicFrame>
        <p:nvGraphicFramePr>
          <p:cNvPr id="3074" name="Object 2">
            <a:hlinkClick r:id="" action="ppaction://ole?verb=0"/>
            <a:extLst>
              <a:ext uri="{FF2B5EF4-FFF2-40B4-BE49-F238E27FC236}">
                <a16:creationId xmlns:a16="http://schemas.microsoft.com/office/drawing/2014/main" id="{F5FBAC23-9F6A-4B70-B347-F6D393A0DF99}"/>
              </a:ext>
            </a:extLst>
          </p:cNvPr>
          <p:cNvGraphicFramePr>
            <a:graphicFrameLocks/>
          </p:cNvGraphicFramePr>
          <p:nvPr/>
        </p:nvGraphicFramePr>
        <p:xfrm>
          <a:off x="1676400" y="609600"/>
          <a:ext cx="7543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CorelDRAW" r:id="rId3" imgW="8137440" imgH="5852880" progId="CorelDraw.Graphic.7">
                  <p:embed/>
                </p:oleObj>
              </mc:Choice>
              <mc:Fallback>
                <p:oleObj name="CorelDRAW" r:id="rId3" imgW="8137440" imgH="5852880" progId="CorelDraw.Graphic.7">
                  <p:embed/>
                  <p:pic>
                    <p:nvPicPr>
                      <p:cNvPr id="3074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5FBAC23-9F6A-4B70-B347-F6D393A0DF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609600"/>
                        <a:ext cx="75438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5" name="Rectangle 9">
            <a:extLst>
              <a:ext uri="{FF2B5EF4-FFF2-40B4-BE49-F238E27FC236}">
                <a16:creationId xmlns:a16="http://schemas.microsoft.com/office/drawing/2014/main" id="{71391FE1-F9E8-4246-A27F-772C439F0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016" y="2605088"/>
            <a:ext cx="2279471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“Georgia Jumper”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standard  grid</a:t>
            </a:r>
          </a:p>
        </p:txBody>
      </p:sp>
      <p:sp>
        <p:nvSpPr>
          <p:cNvPr id="224266" name="Rectangle 10">
            <a:extLst>
              <a:ext uri="{FF2B5EF4-FFF2-40B4-BE49-F238E27FC236}">
                <a16:creationId xmlns:a16="http://schemas.microsoft.com/office/drawing/2014/main" id="{A1A60684-6D23-461E-8C12-4AA712A73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9" y="2605089"/>
            <a:ext cx="136095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Ring TED </a:t>
            </a:r>
          </a:p>
        </p:txBody>
      </p:sp>
      <p:sp>
        <p:nvSpPr>
          <p:cNvPr id="224267" name="Rectangle 11">
            <a:extLst>
              <a:ext uri="{FF2B5EF4-FFF2-40B4-BE49-F238E27FC236}">
                <a16:creationId xmlns:a16="http://schemas.microsoft.com/office/drawing/2014/main" id="{D2ADF713-9307-41E2-AE29-7545D417F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029200"/>
            <a:ext cx="20145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“no  brush”</a:t>
            </a:r>
          </a:p>
        </p:txBody>
      </p:sp>
      <p:sp>
        <p:nvSpPr>
          <p:cNvPr id="224268" name="Rectangle 12">
            <a:extLst>
              <a:ext uri="{FF2B5EF4-FFF2-40B4-BE49-F238E27FC236}">
                <a16:creationId xmlns:a16="http://schemas.microsoft.com/office/drawing/2014/main" id="{E7CE700C-A57C-44D6-BCC8-97AA8B0D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9" y="5043488"/>
            <a:ext cx="136415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Bent tube</a:t>
            </a:r>
          </a:p>
        </p:txBody>
      </p:sp>
      <p:sp>
        <p:nvSpPr>
          <p:cNvPr id="224270" name="Rectangle 14">
            <a:extLst>
              <a:ext uri="{FF2B5EF4-FFF2-40B4-BE49-F238E27FC236}">
                <a16:creationId xmlns:a16="http://schemas.microsoft.com/office/drawing/2014/main" id="{56FAAC05-F982-413B-A7D9-3F8E40B1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029201"/>
            <a:ext cx="154369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Fixed angle</a:t>
            </a:r>
          </a:p>
        </p:txBody>
      </p:sp>
    </p:spTree>
    <p:extLst>
      <p:ext uri="{BB962C8B-B14F-4D97-AF65-F5344CB8AC3E}">
        <p14:creationId xmlns:p14="http://schemas.microsoft.com/office/powerpoint/2010/main" val="283351133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>
            <a:extLst>
              <a:ext uri="{FF2B5EF4-FFF2-40B4-BE49-F238E27FC236}">
                <a16:creationId xmlns:a16="http://schemas.microsoft.com/office/drawing/2014/main" id="{72E37143-4ADA-4088-BCC4-3B737B6B21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8439" y="1704976"/>
          <a:ext cx="6745287" cy="215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CorelDRAW" r:id="rId4" imgW="6744919" imgH="2156765" progId="CorelDRAW.Graphic.10">
                  <p:embed/>
                </p:oleObj>
              </mc:Choice>
              <mc:Fallback>
                <p:oleObj name="CorelDRAW" r:id="rId4" imgW="6744919" imgH="2156765" progId="CorelDRAW.Graphic.10">
                  <p:embed/>
                  <p:pic>
                    <p:nvPicPr>
                      <p:cNvPr id="53250" name="Object 2">
                        <a:extLst>
                          <a:ext uri="{FF2B5EF4-FFF2-40B4-BE49-F238E27FC236}">
                            <a16:creationId xmlns:a16="http://schemas.microsoft.com/office/drawing/2014/main" id="{72E37143-4ADA-4088-BCC4-3B737B6B21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9" y="1704976"/>
                        <a:ext cx="6745287" cy="215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88900" algn="ctr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3">
            <a:extLst>
              <a:ext uri="{FF2B5EF4-FFF2-40B4-BE49-F238E27FC236}">
                <a16:creationId xmlns:a16="http://schemas.microsoft.com/office/drawing/2014/main" id="{FA6ED691-297C-4AEE-AA65-2ED930F7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1" y="884238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89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latin typeface="Arial" panose="020B0604020202020204" pitchFamily="34" charset="0"/>
              </a:rPr>
              <a:t>Fisheye</a:t>
            </a:r>
          </a:p>
        </p:txBody>
      </p:sp>
      <p:sp>
        <p:nvSpPr>
          <p:cNvPr id="53252" name="Line 4">
            <a:extLst>
              <a:ext uri="{FF2B5EF4-FFF2-40B4-BE49-F238E27FC236}">
                <a16:creationId xmlns:a16="http://schemas.microsoft.com/office/drawing/2014/main" id="{C11CF691-CB99-4248-BEF2-29FDFDB14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411289"/>
            <a:ext cx="376238" cy="51117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0F9CFA4C-9459-43BE-B5C0-DB5ABE177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29238" y="4432301"/>
            <a:ext cx="5338762" cy="1139825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Gulf Fisheye </a:t>
            </a:r>
            <a:br>
              <a:rPr lang="en-US" altLang="en-US"/>
            </a:br>
            <a:r>
              <a:rPr lang="en-US" altLang="en-US"/>
              <a:t>BRD</a:t>
            </a:r>
          </a:p>
        </p:txBody>
      </p:sp>
      <p:pic>
        <p:nvPicPr>
          <p:cNvPr id="53254" name="Picture 6" descr="fisheye2">
            <a:extLst>
              <a:ext uri="{FF2B5EF4-FFF2-40B4-BE49-F238E27FC236}">
                <a16:creationId xmlns:a16="http://schemas.microsoft.com/office/drawing/2014/main" id="{80DDAFB9-F048-4543-A261-78D581A0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" y="3747463"/>
            <a:ext cx="4514850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desc2">
            <a:extLst>
              <a:ext uri="{FF2B5EF4-FFF2-40B4-BE49-F238E27FC236}">
                <a16:creationId xmlns:a16="http://schemas.microsoft.com/office/drawing/2014/main" id="{5B7C21E3-D8E6-48BF-A551-BE9E5770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28" y="3943322"/>
            <a:ext cx="3402319" cy="291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C33B50E8-02F9-4637-97C0-02E8C2D8B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0400" y="1447800"/>
            <a:ext cx="7467600" cy="1905000"/>
          </a:xfrm>
        </p:spPr>
        <p:txBody>
          <a:bodyPr/>
          <a:lstStyle/>
          <a:p>
            <a:pPr marL="609600" indent="-609600">
              <a:buClr>
                <a:schemeClr val="accent2"/>
              </a:buClr>
              <a:buNone/>
            </a:pPr>
            <a:r>
              <a:rPr lang="en-US" altLang="en-US" sz="6000" b="1" dirty="0">
                <a:latin typeface="Comic Sans MS" panose="030F0702030302020204" pitchFamily="66" charset="0"/>
              </a:rPr>
              <a:t>Technological changes: </a:t>
            </a:r>
            <a:r>
              <a:rPr lang="en-US" altLang="en-US" sz="6000" b="1" dirty="0" err="1">
                <a:latin typeface="Comic Sans MS" panose="030F0702030302020204" pitchFamily="66" charset="0"/>
              </a:rPr>
              <a:t>Pingers</a:t>
            </a:r>
            <a:endParaRPr lang="en-US" altLang="en-US" sz="6000" b="1" dirty="0">
              <a:latin typeface="Comic Sans MS" panose="030F0702030302020204" pitchFamily="66" charset="0"/>
            </a:endParaRPr>
          </a:p>
          <a:p>
            <a:pPr marL="990600" lvl="1" indent="-533400">
              <a:buClr>
                <a:schemeClr val="accent2"/>
              </a:buClr>
              <a:buNone/>
            </a:pPr>
            <a:endParaRPr lang="en-US" altLang="en-US" sz="4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609600" indent="-609600">
              <a:buClr>
                <a:schemeClr val="accent2"/>
              </a:buClr>
              <a:buNone/>
            </a:pPr>
            <a:endParaRPr lang="en-US" altLang="en-US" sz="4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990600" lvl="1" indent="-533400">
              <a:buClr>
                <a:srgbClr val="FFFF00"/>
              </a:buClr>
              <a:buNone/>
            </a:pPr>
            <a:endParaRPr lang="en-US" altLang="en-US" sz="32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81923" name="WordArt 3">
            <a:extLst>
              <a:ext uri="{FF2B5EF4-FFF2-40B4-BE49-F238E27FC236}">
                <a16:creationId xmlns:a16="http://schemas.microsoft.com/office/drawing/2014/main" id="{DF3C89C3-35EE-4A58-B8D8-D711F25AAC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8077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Dolphins and gillnets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A6C63095-5CDF-464D-9B98-75AC215A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1"/>
            <a:ext cx="90678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601459E4-24D2-4A2A-B8DF-B041E0A49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2743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NOAA HPTRT</a:t>
            </a:r>
          </a:p>
        </p:txBody>
      </p:sp>
      <p:pic>
        <p:nvPicPr>
          <p:cNvPr id="81926" name="Picture 6" descr="How to tighten the pinger.">
            <a:extLst>
              <a:ext uri="{FF2B5EF4-FFF2-40B4-BE49-F238E27FC236}">
                <a16:creationId xmlns:a16="http://schemas.microsoft.com/office/drawing/2014/main" id="{AD06509D-CE70-40C5-A461-A49A57B4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1"/>
            <a:ext cx="15430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313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10612waal2_a">
            <a:extLst>
              <a:ext uri="{FF2B5EF4-FFF2-40B4-BE49-F238E27FC236}">
                <a16:creationId xmlns:a16="http://schemas.microsoft.com/office/drawing/2014/main" id="{B110BD8B-23B5-4ED0-845F-03DEA97D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858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Waved%20Albatross%2013">
            <a:extLst>
              <a:ext uri="{FF2B5EF4-FFF2-40B4-BE49-F238E27FC236}">
                <a16:creationId xmlns:a16="http://schemas.microsoft.com/office/drawing/2014/main" id="{7D81290C-0FB1-4AA0-B75E-7A638A726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981200"/>
            <a:ext cx="2667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galapagos_waved_albatross_dsc1326">
            <a:extLst>
              <a:ext uri="{FF2B5EF4-FFF2-40B4-BE49-F238E27FC236}">
                <a16:creationId xmlns:a16="http://schemas.microsoft.com/office/drawing/2014/main" id="{5881D5FA-5C6A-4A36-944D-A9F6C670C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335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waved-albatross-0604">
            <a:extLst>
              <a:ext uri="{FF2B5EF4-FFF2-40B4-BE49-F238E27FC236}">
                <a16:creationId xmlns:a16="http://schemas.microsoft.com/office/drawing/2014/main" id="{1EE65A60-07C5-4B11-B1C7-24929651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33788"/>
            <a:ext cx="55626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ss_seabird7">
            <a:extLst>
              <a:ext uri="{FF2B5EF4-FFF2-40B4-BE49-F238E27FC236}">
                <a16:creationId xmlns:a16="http://schemas.microsoft.com/office/drawing/2014/main" id="{05ABB3FE-6181-4128-9439-AA1D55AD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3124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828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ori%20lines">
            <a:extLst>
              <a:ext uri="{FF2B5EF4-FFF2-40B4-BE49-F238E27FC236}">
                <a16:creationId xmlns:a16="http://schemas.microsoft.com/office/drawing/2014/main" id="{53732B39-FF67-4173-991B-B456B02D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4475"/>
            <a:ext cx="9144000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59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DC9-DB9D-4849-AD78-BDD38C18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1D7C9486-FA10-44E0-8CF6-FBFA9B317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69" y="764373"/>
            <a:ext cx="7985662" cy="5648446"/>
          </a:xfrm>
        </p:spPr>
      </p:pic>
    </p:spTree>
    <p:extLst>
      <p:ext uri="{BB962C8B-B14F-4D97-AF65-F5344CB8AC3E}">
        <p14:creationId xmlns:p14="http://schemas.microsoft.com/office/powerpoint/2010/main" val="3764339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C226BA-3971-43E5-8EB3-77CB9C19C174}"/>
              </a:ext>
            </a:extLst>
          </p:cNvPr>
          <p:cNvSpPr txBox="1">
            <a:spLocks/>
          </p:cNvSpPr>
          <p:nvPr/>
        </p:nvSpPr>
        <p:spPr>
          <a:xfrm>
            <a:off x="304800" y="2149475"/>
            <a:ext cx="8229600" cy="4708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 The target of a fishery is a bycatch of  another fishery, because of size, or          legal reasons.</a:t>
            </a:r>
          </a:p>
          <a:p>
            <a:pPr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INTERFERENCE BYCATCH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124962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93738A-D6E8-48CB-9574-325136E223D1}"/>
              </a:ext>
            </a:extLst>
          </p:cNvPr>
          <p:cNvSpPr/>
          <p:nvPr/>
        </p:nvSpPr>
        <p:spPr>
          <a:xfrm>
            <a:off x="1733017" y="533400"/>
            <a:ext cx="879439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8000">
                  <a:solidFill>
                    <a:srgbClr val="FE801A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33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Objectives of bycatch management</a:t>
            </a:r>
          </a:p>
        </p:txBody>
      </p:sp>
      <p:sp>
        <p:nvSpPr>
          <p:cNvPr id="83971" name="Title 4">
            <a:extLst>
              <a:ext uri="{FF2B5EF4-FFF2-40B4-BE49-F238E27FC236}">
                <a16:creationId xmlns:a16="http://schemas.microsoft.com/office/drawing/2014/main" id="{AE4551CC-E824-44E9-8BB0-94EA618C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CD65C-1316-4DC3-93FB-98F93FB16A6E}"/>
              </a:ext>
            </a:extLst>
          </p:cNvPr>
          <p:cNvSpPr/>
          <p:nvPr/>
        </p:nvSpPr>
        <p:spPr>
          <a:xfrm>
            <a:off x="685800" y="1799706"/>
            <a:ext cx="10694324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Account for all sources of mortality for all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 </a:t>
            </a:r>
            <a:endParaRPr lang="en-US" sz="2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Make all bycatches sustainable          … and then ????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R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E9BF3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educe all bycatches to a minimum level 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1430"/>
              <a:solidFill>
                <a:srgbClr val="E9BF3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E9BF3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Reduce bycatches to zero ? </a:t>
            </a:r>
          </a:p>
        </p:txBody>
      </p:sp>
    </p:spTree>
    <p:extLst>
      <p:ext uri="{BB962C8B-B14F-4D97-AF65-F5344CB8AC3E}">
        <p14:creationId xmlns:p14="http://schemas.microsoft.com/office/powerpoint/2010/main" val="680807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4" y="951568"/>
            <a:ext cx="5959475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83" y="205847"/>
            <a:ext cx="23050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24" y="657352"/>
            <a:ext cx="30765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24476"/>
            <a:ext cx="490965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7" y="3966043"/>
            <a:ext cx="25717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303" y="0"/>
            <a:ext cx="8487697" cy="707886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err="1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Consumer</a:t>
            </a:r>
            <a:r>
              <a:rPr lang="es-ES" sz="40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&amp; </a:t>
            </a:r>
            <a:r>
              <a:rPr lang="es-ES" sz="4000" b="1" dirty="0" err="1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Market</a:t>
            </a:r>
            <a:r>
              <a:rPr lang="es-ES" sz="40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err="1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pressures</a:t>
            </a:r>
            <a:endParaRPr lang="es-ES" sz="4000" b="1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2714625" cy="16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52" y="747637"/>
            <a:ext cx="2871788" cy="226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56" y="4609729"/>
            <a:ext cx="1592042" cy="223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059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D1E5-AE95-4E01-B0C2-08FED9A8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925099-A891-4FE5-AB3E-C34AC70D9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" y="251460"/>
            <a:ext cx="11163266" cy="637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A6A31-28AC-4846-92AF-7F537B84A2A3}"/>
              </a:ext>
            </a:extLst>
          </p:cNvPr>
          <p:cNvSpPr txBox="1"/>
          <p:nvPr/>
        </p:nvSpPr>
        <p:spPr>
          <a:xfrm>
            <a:off x="1376516" y="3913239"/>
            <a:ext cx="9645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Next class: fishing gear  and effort</a:t>
            </a:r>
          </a:p>
          <a:p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Now        feedback</a:t>
            </a:r>
          </a:p>
        </p:txBody>
      </p:sp>
    </p:spTree>
    <p:extLst>
      <p:ext uri="{BB962C8B-B14F-4D97-AF65-F5344CB8AC3E}">
        <p14:creationId xmlns:p14="http://schemas.microsoft.com/office/powerpoint/2010/main" val="1241399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A9D6-3BA8-44D9-AFD7-0230BDED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1CA1B8-E955-4F11-8468-72D375983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606" y="0"/>
            <a:ext cx="102072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7352-6363-4828-906B-E59C4866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D9B5-2F23-4DA5-9ED7-17F50C73F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Help you see fisheries in a different way than you saw them before</a:t>
            </a:r>
          </a:p>
          <a:p>
            <a:endParaRPr lang="en-US" sz="3200" dirty="0"/>
          </a:p>
          <a:p>
            <a:r>
              <a:rPr lang="en-US" sz="3200" dirty="0"/>
              <a:t>What is a fishery in ecological terms?</a:t>
            </a:r>
          </a:p>
          <a:p>
            <a:endParaRPr lang="en-US" sz="4000" dirty="0"/>
          </a:p>
          <a:p>
            <a:pPr lvl="2"/>
            <a:r>
              <a:rPr lang="en-US" sz="3600" b="1" dirty="0"/>
              <a:t>It is an invasion </a:t>
            </a:r>
          </a:p>
          <a:p>
            <a:pPr lvl="2"/>
            <a:endParaRPr lang="en-US" sz="3600" b="1" dirty="0"/>
          </a:p>
          <a:p>
            <a:pPr marL="914400" lvl="2" indent="0">
              <a:buNone/>
            </a:pPr>
            <a:r>
              <a:rPr lang="en-US" sz="3600" dirty="0"/>
              <a:t>and it has impacts at the population and ecosystem level</a:t>
            </a:r>
          </a:p>
        </p:txBody>
      </p:sp>
    </p:spTree>
    <p:extLst>
      <p:ext uri="{BB962C8B-B14F-4D97-AF65-F5344CB8AC3E}">
        <p14:creationId xmlns:p14="http://schemas.microsoft.com/office/powerpoint/2010/main" val="22292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8A0C8-BD02-46ED-A0AC-08F28681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238125"/>
            <a:ext cx="1057275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F681F-41C0-47E7-9388-CF10C702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30" y="0"/>
            <a:ext cx="1174473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98E003-3CFD-411E-842C-6729F2A6554D}"/>
              </a:ext>
            </a:extLst>
          </p:cNvPr>
          <p:cNvSpPr/>
          <p:nvPr/>
        </p:nvSpPr>
        <p:spPr>
          <a:xfrm>
            <a:off x="304800" y="550606"/>
            <a:ext cx="11523406" cy="4493342"/>
          </a:xfrm>
          <a:prstGeom prst="rect">
            <a:avLst/>
          </a:prstGeom>
          <a:solidFill>
            <a:srgbClr val="0070C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Table: Population in millions and annual growth rate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23,000 years ago around 250 individuals </a:t>
            </a:r>
          </a:p>
          <a:p>
            <a:pPr algn="ctr"/>
            <a:r>
              <a:rPr lang="en-US" sz="2800" b="1" dirty="0"/>
              <a:t>formed the founding population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80A9A-EC1D-4FD5-B200-9D0A7BE2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1" y="2499771"/>
            <a:ext cx="1963770" cy="25372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9896754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1650</Words>
  <Application>Microsoft Macintosh PowerPoint</Application>
  <PresentationFormat>Widescreen</PresentationFormat>
  <Paragraphs>259</Paragraphs>
  <Slides>64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Black</vt:lpstr>
      <vt:lpstr>Bauhaus 93</vt:lpstr>
      <vt:lpstr>Berlin Sans FB Demi</vt:lpstr>
      <vt:lpstr>Calibri</vt:lpstr>
      <vt:lpstr>Century Gothic</vt:lpstr>
      <vt:lpstr>Comic Sans MS</vt:lpstr>
      <vt:lpstr>Wingdings 2</vt:lpstr>
      <vt:lpstr>Vapor Trail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fisheries may affect ecosystems</vt:lpstr>
      <vt:lpstr>PowerPoint Presentation</vt:lpstr>
      <vt:lpstr>PowerPoint Presentation</vt:lpstr>
      <vt:lpstr>Facilitated feeding</vt:lpstr>
      <vt:lpstr>Facilitated feeding</vt:lpstr>
      <vt:lpstr>Depredation</vt:lpstr>
      <vt:lpstr>PowerPoint Presentation</vt:lpstr>
      <vt:lpstr>Cryptic mortality</vt:lpstr>
      <vt:lpstr>PowerPoint Presentation</vt:lpstr>
      <vt:lpstr>PowerPoint Presentation</vt:lpstr>
      <vt:lpstr>PowerPoint Presentation</vt:lpstr>
      <vt:lpstr>Fisheries discards as a food source </vt:lpstr>
      <vt:lpstr>Fisheries discards management </vt:lpstr>
      <vt:lpstr>Fisheries discards : a policy and its consequences </vt:lpstr>
      <vt:lpstr>POPULATION CHANGES CAUSED BY FISHING</vt:lpstr>
      <vt:lpstr>Classical study on effect of fishing on age at maturity</vt:lpstr>
      <vt:lpstr>PowerPoint Presentation</vt:lpstr>
      <vt:lpstr>PowerPoint Presentation</vt:lpstr>
      <vt:lpstr>PowerPoint Presentation</vt:lpstr>
      <vt:lpstr>Fisheries-induced evolution Physiology</vt:lpstr>
      <vt:lpstr>Fisheries-induced evolution Behavior</vt:lpstr>
      <vt:lpstr>PowerPoint Presentation</vt:lpstr>
      <vt:lpstr>PowerPoint Presentation</vt:lpstr>
      <vt:lpstr>PowerPoint Presentation</vt:lpstr>
      <vt:lpstr>Bycatches are one of the ways fisheries impact ecosystems</vt:lpstr>
      <vt:lpstr>PowerPoint Presentation</vt:lpstr>
      <vt:lpstr>PowerPoint Presentation</vt:lpstr>
      <vt:lpstr>Biomass Of a cohort </vt:lpstr>
      <vt:lpstr>PowerPoint Presentation</vt:lpstr>
      <vt:lpstr>PowerPoint Presentation</vt:lpstr>
      <vt:lpstr>A very visible problem   </vt:lpstr>
      <vt:lpstr>PowerPoint Presentation</vt:lpstr>
      <vt:lpstr>PowerPoint Presentation</vt:lpstr>
      <vt:lpstr>LIFE HISTORY STRATEGIES</vt:lpstr>
      <vt:lpstr>PowerPoint Presentation</vt:lpstr>
      <vt:lpstr>PowerPoint Presentation</vt:lpstr>
      <vt:lpstr>Fishing gear and taxa</vt:lpstr>
      <vt:lpstr>PowerPoint Presentation</vt:lpstr>
      <vt:lpstr>PowerPoint Presentation</vt:lpstr>
      <vt:lpstr>PowerPoint Presentation</vt:lpstr>
      <vt:lpstr>PowerPoint Presentation</vt:lpstr>
      <vt:lpstr>Gulf Fisheye  BRD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course</dc:title>
  <dc:creator>Jordan DiNardo</dc:creator>
  <cp:lastModifiedBy>Jordan DiNardo</cp:lastModifiedBy>
  <cp:revision>2</cp:revision>
  <dcterms:created xsi:type="dcterms:W3CDTF">2020-06-29T02:23:41Z</dcterms:created>
  <dcterms:modified xsi:type="dcterms:W3CDTF">2020-07-27T13:25:54Z</dcterms:modified>
</cp:coreProperties>
</file>