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26" r:id="rId3"/>
    <p:sldId id="327" r:id="rId4"/>
    <p:sldId id="328" r:id="rId5"/>
    <p:sldId id="329" r:id="rId6"/>
    <p:sldId id="330" r:id="rId7"/>
    <p:sldId id="324" r:id="rId8"/>
    <p:sldId id="323" r:id="rId9"/>
    <p:sldId id="331" r:id="rId10"/>
    <p:sldId id="332" r:id="rId11"/>
    <p:sldId id="333" r:id="rId12"/>
    <p:sldId id="325" r:id="rId13"/>
    <p:sldId id="335" r:id="rId14"/>
    <p:sldId id="336" r:id="rId15"/>
    <p:sldId id="337" r:id="rId16"/>
    <p:sldId id="338" r:id="rId17"/>
    <p:sldId id="334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54536" autoAdjust="0"/>
  </p:normalViewPr>
  <p:slideViewPr>
    <p:cSldViewPr snapToGrid="0">
      <p:cViewPr varScale="1">
        <p:scale>
          <a:sx n="52" d="100"/>
          <a:sy n="52" d="100"/>
        </p:scale>
        <p:origin x="57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7BA223-C42F-445D-9C6E-FFF3E2F01E2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D60BE0-852F-4262-A33B-D70C6590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0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 – </a:t>
            </a:r>
            <a:r>
              <a:rPr lang="en-US" sz="1000" b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pre-chat</a:t>
            </a:r>
            <a:endParaRPr lang="en-US" sz="10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r>
              <a:rPr lang="en-US" sz="10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Scripps talk – 2pm Pacific time (11am Hawaii) 21 April 2022</a:t>
            </a:r>
          </a:p>
          <a:p>
            <a:pPr defTabSz="931774">
              <a:defRPr/>
            </a:pPr>
            <a:endParaRPr lang="en-US" sz="10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82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2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7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37C4-5987-4C2A-ACBF-DCA2B2D31E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8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37C4-5987-4C2A-ACBF-DCA2B2D31E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60BE0-852F-4262-A33B-D70C65908B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0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1FB0-DECF-4FB8-B759-458184EE6DA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ED13-99E0-4320-877F-1A5FAB66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59DB-2027-475E-87E3-2E7E79C34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37" y="660401"/>
            <a:ext cx="8014063" cy="112921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Decision support tool for integrated bycatch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928C5-0655-44DA-BD8B-55315C54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218" y="3312364"/>
            <a:ext cx="7043737" cy="11967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Scripps – Bycatch Problems &amp; Solutions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 April 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BBD1C8-70E8-4307-8392-0A5B12FA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46051"/>
            <a:ext cx="9020175" cy="514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988B00-7B9F-4676-85EE-024AED52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838184"/>
            <a:ext cx="9020175" cy="514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916593-3A69-46FA-8768-671BE7977CA1}"/>
              </a:ext>
            </a:extLst>
          </p:cNvPr>
          <p:cNvSpPr txBox="1"/>
          <p:nvPr/>
        </p:nvSpPr>
        <p:spPr>
          <a:xfrm>
            <a:off x="0" y="5059019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Eric Gilman, The Safina Center, EricLGilman@icloud.com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A81B8-05D9-484B-BB9E-1C6D0C863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388A9-4BD4-438A-A351-591AA6EA4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11" y="1302017"/>
            <a:ext cx="7540978" cy="3020479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Does crew behavior affect the performance of the bycatch mitigation method?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Is voluntary compliance expected – what are commercial viability costs?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What monitoring and surveillance methods enable determining compliance – dockside inspection, at-sea observers/EM, VMS/AIS…?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What are current resources of the fisheries’ monitoring and surveillance systems?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A266C-1419-4758-B985-259AF2C640FD}"/>
              </a:ext>
            </a:extLst>
          </p:cNvPr>
          <p:cNvSpPr txBox="1">
            <a:spLocks/>
          </p:cNvSpPr>
          <p:nvPr/>
        </p:nvSpPr>
        <p:spPr>
          <a:xfrm>
            <a:off x="628650" y="125641"/>
            <a:ext cx="7886700" cy="631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Compliance likelihood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B29D0-B035-4372-A7F5-43C56C30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3129"/>
            <a:ext cx="893445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5C729-83C9-4750-9599-BD64DC5BA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050" y="4567085"/>
            <a:ext cx="3149794" cy="2126982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AC38895-4AA1-421E-925F-9DEF67A1F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30157"/>
              </p:ext>
            </p:extLst>
          </p:nvPr>
        </p:nvGraphicFramePr>
        <p:xfrm>
          <a:off x="32825" y="4567086"/>
          <a:ext cx="2701227" cy="210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Bitmap Image" r:id="rId6" imgW="1965960" imgH="1486080" progId="Paint.Picture">
                  <p:embed/>
                </p:oleObj>
              </mc:Choice>
              <mc:Fallback>
                <p:oleObj name="Bitmap Image" r:id="rId6" imgW="1965960" imgH="1486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25" y="4567086"/>
                        <a:ext cx="2701227" cy="2107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8979952-4962-4B57-9638-F090454F4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90" y="4567085"/>
            <a:ext cx="3149794" cy="21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D5A6-A450-4947-93A1-FA016685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072E-3A15-458A-9F76-ADE4BB5DF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B5909-F1AF-4CAD-8B86-01D0E716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3" y="0"/>
            <a:ext cx="8724053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3347E-F019-47C2-AD73-3D08CEB7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6704"/>
            <a:ext cx="9144000" cy="41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6DB4-0825-472B-BB33-EB83C044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82CD98-D49B-4670-9603-399FD8EED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7367"/>
            <a:ext cx="8229600" cy="1776589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0694CBA-0812-4D5C-84CB-C60606C6A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05769"/>
              </p:ext>
            </p:extLst>
          </p:nvPr>
        </p:nvGraphicFramePr>
        <p:xfrm>
          <a:off x="83038" y="1924581"/>
          <a:ext cx="8988965" cy="480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Bitmap Image" r:id="rId5" imgW="7513200" imgH="4297680" progId="Paint.Picture">
                  <p:embed/>
                </p:oleObj>
              </mc:Choice>
              <mc:Fallback>
                <p:oleObj name="Bitmap Image" r:id="rId5" imgW="7513200" imgH="4297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38" y="1924581"/>
                        <a:ext cx="8988965" cy="4806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20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0FD7-B96B-4863-AB38-40206F80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Offsetting Residual Bycatch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866B-2E68-4B0A-8FDC-4489CF88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6338"/>
            <a:ext cx="7886700" cy="16033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Compensatory mitigation banking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lieu fee-based compensatory mitigation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9C5CB-26F8-4296-A703-748CF4E5D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078"/>
            <a:ext cx="893445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4AAD8-E62E-4137-ABEA-376FD987C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997C-654E-4678-A1EA-01DA7B45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2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ecological, socioeconomic and governance benefits of bycatch mitigation offsets</a:t>
            </a:r>
            <a:endParaRPr lang="en-US" sz="33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A487FEE-D4F6-4369-9BB8-057C2B5E2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99309"/>
              </p:ext>
            </p:extLst>
          </p:nvPr>
        </p:nvGraphicFramePr>
        <p:xfrm>
          <a:off x="130629" y="1971764"/>
          <a:ext cx="8830493" cy="481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493">
                  <a:extLst>
                    <a:ext uri="{9D8B030D-6E8A-4147-A177-3AD203B41FA5}">
                      <a16:colId xmlns:a16="http://schemas.microsoft.com/office/drawing/2014/main" val="3605322516"/>
                    </a:ext>
                  </a:extLst>
                </a:gridCol>
              </a:tblGrid>
              <a:tr h="439995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63199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broad ecological and socioeconomic objectives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52418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 temporal loss in biodiversity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651053"/>
                  </a:ext>
                </a:extLst>
              </a:tr>
              <a:tr h="506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 larger conservation gains from consolidated offset conservation activities than numerous single interventions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120870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 permanent conservation gains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59124"/>
                  </a:ext>
                </a:extLst>
              </a:tr>
              <a:tr h="506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Realize more certain performance – conservations gains are confirmed before being eligible for debit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754249"/>
                  </a:ext>
                </a:extLst>
              </a:tr>
              <a:tr h="506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Realize more certain performance – create a system where maximizing conservation gains maximizes economic benefits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576010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Streamline offset authorization process and governance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565377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and provide more predictable economic costs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328346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Incentivize more effective bycatch avoidance, minimization and remediation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604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8A143CD-3042-49AB-8271-91C67941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0" y="1687536"/>
            <a:ext cx="89344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9920D6-1710-4A41-8233-F25615D33E08}"/>
              </a:ext>
            </a:extLst>
          </p:cNvPr>
          <p:cNvSpPr txBox="1">
            <a:spLocks/>
          </p:cNvSpPr>
          <p:nvPr/>
        </p:nvSpPr>
        <p:spPr>
          <a:xfrm>
            <a:off x="287383" y="247197"/>
            <a:ext cx="8530046" cy="1059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risks of bycatch mitigation offsets</a:t>
            </a:r>
            <a:endParaRPr lang="en-US" sz="3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8462F-0A0C-4ABC-A7D7-AE1A566F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0" y="1086644"/>
            <a:ext cx="8934450" cy="2286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3B813D4-A7BB-4393-AFD0-7AF1C7871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72256"/>
              </p:ext>
            </p:extLst>
          </p:nvPr>
        </p:nvGraphicFramePr>
        <p:xfrm>
          <a:off x="287383" y="1462315"/>
          <a:ext cx="8530046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0046">
                  <a:extLst>
                    <a:ext uri="{9D8B030D-6E8A-4147-A177-3AD203B41FA5}">
                      <a16:colId xmlns:a16="http://schemas.microsoft.com/office/drawing/2014/main" val="35977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7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Deviate from strict sequencing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 a temporal loss in biodiversity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Deviate from bycatch bank minimum standards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7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Fail to perform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5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Fail to achieve permanent conservation benefits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5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Generate inadequate demand for bank credits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14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Fail to achieve equivalency due to not using evidence-informed metrics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4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Fail to achieve equivalency due to off-site and/or out-of-kind mitigation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7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Fail to achieve equivalency when averted loss offsets would have been undertaken without the offset investment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61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7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1294-01CF-4A92-942F-DD6C00E7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3725186"/>
            <a:ext cx="4452801" cy="1944093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ISSF - 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US$1 per ton of albacore tuna for marine turtle conservation</a:t>
            </a:r>
          </a:p>
          <a:p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California swordfish driftnet fishing association 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fund Mexico leatherback turtle nesting site conservation activities</a:t>
            </a: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8AD89-7388-4D5B-9092-A97C5594A000}"/>
              </a:ext>
            </a:extLst>
          </p:cNvPr>
          <p:cNvSpPr txBox="1">
            <a:spLocks/>
          </p:cNvSpPr>
          <p:nvPr/>
        </p:nvSpPr>
        <p:spPr>
          <a:xfrm>
            <a:off x="287383" y="247197"/>
            <a:ext cx="8530046" cy="1059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mitigation hierarchies in fisheries policy, bycatch offsets in practice</a:t>
            </a:r>
            <a:endParaRPr lang="en-US" sz="31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F9CE0-92A2-452D-BF6C-AD9D1E17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1" y="1281836"/>
            <a:ext cx="893445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BFF39-D4EB-421B-B42C-DFA385229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597" y="1601876"/>
            <a:ext cx="3579779" cy="5123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4761D-EFA3-48CF-82F4-E1CFACC3E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1" y="2635211"/>
            <a:ext cx="3219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1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OAA Photo Library Image - fish0057">
            <a:extLst>
              <a:ext uri="{FF2B5EF4-FFF2-40B4-BE49-F238E27FC236}">
                <a16:creationId xmlns:a16="http://schemas.microsoft.com/office/drawing/2014/main" id="{84072F32-A8CF-4DC3-9BFF-AC2520D61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" y="4697115"/>
            <a:ext cx="3340127" cy="21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7" descr="C:\Documents and Settings\WWF  Guyane\Bureau\Honolulu 2009 Gillnetting\tursiops light.jpg">
            <a:extLst>
              <a:ext uri="{FF2B5EF4-FFF2-40B4-BE49-F238E27FC236}">
                <a16:creationId xmlns:a16="http://schemas.microsoft.com/office/drawing/2014/main" id="{08CC35B5-7F0F-4E5E-98F6-BFD466785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/>
          <a:stretch>
            <a:fillRect/>
          </a:stretch>
        </p:blipFill>
        <p:spPr bwMode="auto">
          <a:xfrm>
            <a:off x="3390400" y="4700592"/>
            <a:ext cx="1866867" cy="21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BC One - Shark - Oceanic whitetip shark">
            <a:extLst>
              <a:ext uri="{FF2B5EF4-FFF2-40B4-BE49-F238E27FC236}">
                <a16:creationId xmlns:a16="http://schemas.microsoft.com/office/drawing/2014/main" id="{780F9812-F5E2-4FF4-837D-3B2DB8B7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23" y="4700592"/>
            <a:ext cx="3841577" cy="21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0A305-CB00-4A47-9771-83A13C2566D8}"/>
              </a:ext>
            </a:extLst>
          </p:cNvPr>
          <p:cNvSpPr txBox="1"/>
          <p:nvPr/>
        </p:nvSpPr>
        <p:spPr>
          <a:xfrm>
            <a:off x="443454" y="4022380"/>
            <a:ext cx="859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Traceability, Thai Union, SIOTI FIP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DBAF9-6794-427E-AA15-E54E48496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54" y="2555877"/>
            <a:ext cx="7896225" cy="13049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A5F21F-4B38-4EDF-BD5A-D257DF86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5" y="0"/>
            <a:ext cx="3250082" cy="24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the safina Center">
            <a:extLst>
              <a:ext uri="{FF2B5EF4-FFF2-40B4-BE49-F238E27FC236}">
                <a16:creationId xmlns:a16="http://schemas.microsoft.com/office/drawing/2014/main" id="{229F1A6A-496F-4A06-BB56-3B8FC1B71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6"/>
          <a:stretch/>
        </p:blipFill>
        <p:spPr bwMode="auto">
          <a:xfrm>
            <a:off x="235597" y="255588"/>
            <a:ext cx="1185863" cy="9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8695-C9F6-461C-AC13-3785320A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75" y="1786119"/>
            <a:ext cx="8473849" cy="3285762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Components of a decision tool to develop a bycatch mgmt. strategy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to assess alternative bycatch mitigation methods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evidence hierarchy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mitigation hierarchy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on population-specific catch and fishing mortality rate targets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on costs from multispecies conflicts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on costs to commercial viability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of the tool (Thai Union pelagic longline, SIOTI tuna purse seine)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Bycatch offsets, pilot in-lieu fee-based compensatory mitigation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7953B-9556-4FA4-8980-7FE36307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19062"/>
            <a:ext cx="7896225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0AF5D6-007F-43F3-8EB9-7266BB7AF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1137"/>
            <a:ext cx="8934450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6BBED-B74A-4009-8D87-16EAFCDB6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74BD-7768-4E09-A05D-8E222BC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8F2844-4F48-44FC-850A-B53D3AD44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91575" cy="539467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2BE8-6998-40FB-BDB6-B5A9B45B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8E986-0122-4059-AD41-23BA26A6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203"/>
            <a:ext cx="7886700" cy="3389842"/>
          </a:xfrm>
        </p:spPr>
        <p:txBody>
          <a:bodyPr>
            <a:norm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in a sequential evidence hierarchy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in a sequential mitigation hierarchy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they contribute to objectives for mitigation of catch and fishing mortality rates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 they meet objectives on acceptable multispecies conflicts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 they meet objectives on commercial viability (practicality, safety, economic viability)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availability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Enforceability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FB4BB-801D-4AAC-BD1E-8D675D18582B}"/>
              </a:ext>
            </a:extLst>
          </p:cNvPr>
          <p:cNvSpPr txBox="1"/>
          <p:nvPr/>
        </p:nvSpPr>
        <p:spPr>
          <a:xfrm>
            <a:off x="482600" y="344720"/>
            <a:ext cx="8178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to Assess Alternative Bycatch Mitigation Methods</a:t>
            </a:r>
            <a:endParaRPr lang="en-US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4055E-1177-41FB-A1AC-1FBB07FA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860"/>
            <a:ext cx="893445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A512D-29EA-4063-A30D-93405B33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5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DD29-D5E6-4D20-97B5-C16269DD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771"/>
            <a:ext cx="7886700" cy="6314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Sequential Evidence Hierarchy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56759-C62B-4311-B834-EF517D58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4714"/>
              </p:ext>
            </p:extLst>
          </p:nvPr>
        </p:nvGraphicFramePr>
        <p:xfrm>
          <a:off x="176264" y="703114"/>
          <a:ext cx="8784291" cy="468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267">
                  <a:extLst>
                    <a:ext uri="{9D8B030D-6E8A-4147-A177-3AD203B41FA5}">
                      <a16:colId xmlns:a16="http://schemas.microsoft.com/office/drawing/2014/main" val="3308586709"/>
                    </a:ext>
                  </a:extLst>
                </a:gridCol>
                <a:gridCol w="7445024">
                  <a:extLst>
                    <a:ext uri="{9D8B030D-6E8A-4147-A177-3AD203B41FA5}">
                      <a16:colId xmlns:a16="http://schemas.microsoft.com/office/drawing/2014/main" val="74299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 Category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5959157"/>
                  </a:ext>
                </a:extLst>
              </a:tr>
              <a:tr h="311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Meta-analytic synthesis studies of RCTs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21392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RCTs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417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Meta-analytic synthesis studies that include quasi-experimental, comparative or observational studies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60632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quasi-experimental and comparative experimental studies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900098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observational studies applying statistical modelling approaches to standardize catch and fishing effort time series data and applying quasi-experimental modelling approaches to infer causal impacts of an intervention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086751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observational studies with nominal estimates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40435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Mechanistic studies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20589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Qualitative systematic synthesis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675583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Qualitative unstructured synthesis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477308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 survey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505555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records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Conflicting results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Non-expert surveys/opinion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Flawed studies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936252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8A6254A-3763-4EF7-9C82-DD4D1ECC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F521D-5E28-4FBD-B4D6-EED9DF912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495425"/>
            <a:ext cx="8362950" cy="349567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the risk of capture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Minimize the risk of capture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Remediate impacts by reducing the probability of one or more of the components of fishing mortality (pre-catch, at-vessel, fate, at-release, ghost-fishing, post-release, collateral)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Offset residual bycatch mortalities that were not avoided, minimized and remediated. 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775925-0901-4919-982C-EA1E8E52C8F8}"/>
              </a:ext>
            </a:extLst>
          </p:cNvPr>
          <p:cNvSpPr txBox="1">
            <a:spLocks/>
          </p:cNvSpPr>
          <p:nvPr/>
        </p:nvSpPr>
        <p:spPr>
          <a:xfrm>
            <a:off x="628650" y="116771"/>
            <a:ext cx="7886700" cy="631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Sequential Mitigation Hierarchy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4DB82-45AC-458D-BC45-BB1D314B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574"/>
            <a:ext cx="8934450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CE76D-82CA-47BC-BA0A-42F530DA4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F5DA-80E8-499C-8F18-3E96C4A4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2394"/>
            <a:ext cx="7886700" cy="581375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Time-of-day and depth of fishing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6F3AD-924B-4ABC-9A2A-0836BC85D9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813769"/>
            <a:ext cx="8200103" cy="51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EE168-C0CA-430C-9F70-FA70594C2642}"/>
              </a:ext>
            </a:extLst>
          </p:cNvPr>
          <p:cNvSpPr/>
          <p:nvPr/>
        </p:nvSpPr>
        <p:spPr>
          <a:xfrm>
            <a:off x="110612" y="6044231"/>
            <a:ext cx="8922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Depth preferences for selected pelagic teleost and sharks from satellite tag data. Boxes are 25% and 75% quartiles, solid horizontal line is the median (50% quartile), dashed horizontal line is the mean, and bars represent 10-90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deciles. M=male, F=female (Musyl et al., 2011).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5AD8-D8D8-4706-971A-6C19B618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18" y="70568"/>
            <a:ext cx="8220382" cy="8836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 Area-Based Management Tools</a:t>
            </a:r>
            <a:endParaRPr lang="en-US" sz="3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FE16-6E54-45AB-9B15-C6C30171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25" y="836261"/>
            <a:ext cx="9037075" cy="100729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Closures designed to reduce the bycatch of one threatened species can displace fishing effort temporally and spatially, increasing the bycatch of other threatened species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380FA-84B1-4C04-B619-1B7380BA14BD}"/>
              </a:ext>
            </a:extLst>
          </p:cNvPr>
          <p:cNvSpPr txBox="1"/>
          <p:nvPr/>
        </p:nvSpPr>
        <p:spPr>
          <a:xfrm>
            <a:off x="1441938" y="6389077"/>
            <a:ext cx="589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Gilman et 2020 Ecological response to blue-water MPAs.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15: e0235129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C2C19-D77C-4DA7-BEB4-1DB5C03D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7871"/>
            <a:ext cx="4896142" cy="3371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581DC-44CF-431A-BC95-1CBB46393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307" y="2397871"/>
            <a:ext cx="4161693" cy="33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D32E-FC71-4213-AE78-AFD58C2C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3" y="1978025"/>
            <a:ext cx="4656529" cy="25304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Costs to economic viability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Costs to practicality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Costs to crew safety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Commercial availability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BF8BF0-E4D7-4681-9E19-F656A2D41CAD}"/>
              </a:ext>
            </a:extLst>
          </p:cNvPr>
          <p:cNvSpPr txBox="1">
            <a:spLocks/>
          </p:cNvSpPr>
          <p:nvPr/>
        </p:nvSpPr>
        <p:spPr>
          <a:xfrm>
            <a:off x="628650" y="116771"/>
            <a:ext cx="7886700" cy="631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Commercial Viability and 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87F52-E6F0-4163-B064-60E03CFD0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574"/>
            <a:ext cx="8934450" cy="228600"/>
          </a:xfrm>
          <a:prstGeom prst="rect">
            <a:avLst/>
          </a:prstGeom>
        </p:spPr>
      </p:pic>
      <p:pic>
        <p:nvPicPr>
          <p:cNvPr id="7" name="Picture 6" descr="NAS 6">
            <a:extLst>
              <a:ext uri="{FF2B5EF4-FFF2-40B4-BE49-F238E27FC236}">
                <a16:creationId xmlns:a16="http://schemas.microsoft.com/office/drawing/2014/main" id="{694ABF4A-F0CA-4972-8A2C-6F766675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43" y="1668121"/>
            <a:ext cx="4253657" cy="27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C5FF65-7EAB-4A80-8E7F-AE681D42D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20394"/>
            <a:ext cx="9144000" cy="13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752</Words>
  <Application>Microsoft Office PowerPoint</Application>
  <PresentationFormat>On-screen Show (4:3)</PresentationFormat>
  <Paragraphs>119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Symbol</vt:lpstr>
      <vt:lpstr>Office Theme</vt:lpstr>
      <vt:lpstr>Bitmap Image</vt:lpstr>
      <vt:lpstr>Decision support tool for integrated bycatch management</vt:lpstr>
      <vt:lpstr>PowerPoint Presentation</vt:lpstr>
      <vt:lpstr>PowerPoint Presentation</vt:lpstr>
      <vt:lpstr>PowerPoint Presentation</vt:lpstr>
      <vt:lpstr>Sequential Evidence Hierarchy</vt:lpstr>
      <vt:lpstr>PowerPoint Presentation</vt:lpstr>
      <vt:lpstr>Time-of-day and depth of fishing</vt:lpstr>
      <vt:lpstr>Fisheries Area-Based Management Tools</vt:lpstr>
      <vt:lpstr>PowerPoint Presentation</vt:lpstr>
      <vt:lpstr>PowerPoint Presentation</vt:lpstr>
      <vt:lpstr>PowerPoint Presentation</vt:lpstr>
      <vt:lpstr>PowerPoint Presentation</vt:lpstr>
      <vt:lpstr>Offsetting Residual Bycatch Impacts</vt:lpstr>
      <vt:lpstr>Potential ecological, socioeconomic and governance benefits of bycatch mitigation offsets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Gilman</dc:creator>
  <cp:lastModifiedBy>Eric Gilman</cp:lastModifiedBy>
  <cp:revision>266</cp:revision>
  <cp:lastPrinted>2022-03-04T23:20:39Z</cp:lastPrinted>
  <dcterms:created xsi:type="dcterms:W3CDTF">2022-03-04T03:04:26Z</dcterms:created>
  <dcterms:modified xsi:type="dcterms:W3CDTF">2022-04-21T15:21:01Z</dcterms:modified>
</cp:coreProperties>
</file>