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0" r:id="rId4"/>
    <p:sldId id="286" r:id="rId5"/>
    <p:sldId id="271" r:id="rId6"/>
    <p:sldId id="270" r:id="rId7"/>
    <p:sldId id="268" r:id="rId8"/>
    <p:sldId id="272" r:id="rId9"/>
    <p:sldId id="261" r:id="rId10"/>
    <p:sldId id="281" r:id="rId11"/>
    <p:sldId id="279" r:id="rId12"/>
    <p:sldId id="284" r:id="rId13"/>
    <p:sldId id="293" r:id="rId14"/>
    <p:sldId id="258" r:id="rId15"/>
    <p:sldId id="295" r:id="rId16"/>
    <p:sldId id="307" r:id="rId17"/>
    <p:sldId id="306" r:id="rId18"/>
    <p:sldId id="296" r:id="rId19"/>
    <p:sldId id="277" r:id="rId20"/>
    <p:sldId id="292" r:id="rId21"/>
    <p:sldId id="291" r:id="rId22"/>
    <p:sldId id="303" r:id="rId23"/>
    <p:sldId id="304" r:id="rId24"/>
    <p:sldId id="302" r:id="rId25"/>
    <p:sldId id="321" r:id="rId26"/>
    <p:sldId id="308" r:id="rId27"/>
    <p:sldId id="309" r:id="rId28"/>
    <p:sldId id="299" r:id="rId29"/>
    <p:sldId id="310" r:id="rId30"/>
    <p:sldId id="311" r:id="rId31"/>
    <p:sldId id="319" r:id="rId32"/>
    <p:sldId id="312" r:id="rId33"/>
    <p:sldId id="317" r:id="rId34"/>
    <p:sldId id="314" r:id="rId35"/>
    <p:sldId id="337" r:id="rId36"/>
    <p:sldId id="265" r:id="rId37"/>
    <p:sldId id="320" r:id="rId38"/>
    <p:sldId id="322" r:id="rId39"/>
    <p:sldId id="323" r:id="rId40"/>
    <p:sldId id="327" r:id="rId41"/>
    <p:sldId id="278" r:id="rId42"/>
    <p:sldId id="325" r:id="rId43"/>
    <p:sldId id="326" r:id="rId44"/>
    <p:sldId id="330" r:id="rId45"/>
    <p:sldId id="298" r:id="rId46"/>
    <p:sldId id="331" r:id="rId47"/>
    <p:sldId id="341" r:id="rId48"/>
    <p:sldId id="340" r:id="rId49"/>
    <p:sldId id="342" r:id="rId50"/>
    <p:sldId id="343" r:id="rId51"/>
    <p:sldId id="339" r:id="rId52"/>
    <p:sldId id="334" r:id="rId53"/>
    <p:sldId id="338" r:id="rId54"/>
    <p:sldId id="345" r:id="rId55"/>
    <p:sldId id="274" r:id="rId56"/>
    <p:sldId id="32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1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dmelvin:Dropbox:aShare%20Folders:Alaska%20Outreach:AK%202017%20Manuscript:Full%20MS:Tables%2003_08_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dmelvin:Dropbox:aShare%20Folders:Alaska%20Outreach:AK%202017%20Manuscript:Full%20MS:Tables%2003_08_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Albatross BPUE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Sheet2!$C$2:$C$5</c:f>
                <c:numCache>
                  <c:formatCode>General</c:formatCode>
                  <c:ptCount val="4"/>
                  <c:pt idx="0">
                    <c:v>1E-3</c:v>
                  </c:pt>
                  <c:pt idx="1">
                    <c:v>1E-3</c:v>
                  </c:pt>
                  <c:pt idx="2">
                    <c:v>1E-3</c:v>
                  </c:pt>
                  <c:pt idx="3">
                    <c:v>0</c:v>
                  </c:pt>
                </c:numCache>
              </c:numRef>
            </c:plus>
            <c:minus>
              <c:numRef>
                <c:f>Sheet2!$C$2:$C$5</c:f>
                <c:numCache>
                  <c:formatCode>General</c:formatCode>
                  <c:ptCount val="4"/>
                  <c:pt idx="0">
                    <c:v>1E-3</c:v>
                  </c:pt>
                  <c:pt idx="1">
                    <c:v>1E-3</c:v>
                  </c:pt>
                  <c:pt idx="2">
                    <c:v>1E-3</c:v>
                  </c:pt>
                  <c:pt idx="3">
                    <c:v>0</c:v>
                  </c:pt>
                </c:numCache>
              </c:numRef>
            </c:minus>
          </c:errBars>
          <c:cat>
            <c:strRef>
              <c:f>Sheet2!$A$2:$A$5</c:f>
              <c:strCache>
                <c:ptCount val="4"/>
                <c:pt idx="0">
                  <c:v>Sablefish</c:v>
                </c:pt>
                <c:pt idx="1">
                  <c:v>Halibut</c:v>
                </c:pt>
                <c:pt idx="2">
                  <c:v>Turbot</c:v>
                </c:pt>
                <c:pt idx="3">
                  <c:v>Cod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>
                  <c:v>7.0000000000000001E-3</c:v>
                </c:pt>
                <c:pt idx="1">
                  <c:v>3.0000000000000001E-3</c:v>
                </c:pt>
                <c:pt idx="2">
                  <c:v>1E-3</c:v>
                </c:pt>
                <c:pt idx="3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7-2648-8494-2A841034C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440056"/>
        <c:axId val="2084755672"/>
      </c:barChart>
      <c:catAx>
        <c:axId val="2085440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4755672"/>
        <c:crosses val="autoZero"/>
        <c:auto val="1"/>
        <c:lblAlgn val="ctr"/>
        <c:lblOffset val="100"/>
        <c:noMultiLvlLbl val="0"/>
      </c:catAx>
      <c:valAx>
        <c:axId val="20847556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085440056"/>
        <c:crosses val="autoZero"/>
        <c:crossBetween val="between"/>
        <c:majorUnit val="2E-3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Sheet2!$D$1</c:f>
              <c:strCache>
                <c:ptCount val="1"/>
                <c:pt idx="0">
                  <c:v>Non-Albatross BPUE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Sheet2!$E$2:$E$5</c:f>
                <c:numCache>
                  <c:formatCode>General</c:formatCode>
                  <c:ptCount val="4"/>
                  <c:pt idx="0">
                    <c:v>1E-3</c:v>
                  </c:pt>
                  <c:pt idx="1">
                    <c:v>2E-3</c:v>
                  </c:pt>
                  <c:pt idx="2">
                    <c:v>4.0000000000000001E-3</c:v>
                  </c:pt>
                  <c:pt idx="3">
                    <c:v>1E-3</c:v>
                  </c:pt>
                </c:numCache>
              </c:numRef>
            </c:plus>
            <c:minus>
              <c:numRef>
                <c:f>Sheet2!$E$2:$E$5</c:f>
                <c:numCache>
                  <c:formatCode>General</c:formatCode>
                  <c:ptCount val="4"/>
                  <c:pt idx="0">
                    <c:v>1E-3</c:v>
                  </c:pt>
                  <c:pt idx="1">
                    <c:v>2E-3</c:v>
                  </c:pt>
                  <c:pt idx="2">
                    <c:v>4.0000000000000001E-3</c:v>
                  </c:pt>
                  <c:pt idx="3">
                    <c:v>1E-3</c:v>
                  </c:pt>
                </c:numCache>
              </c:numRef>
            </c:minus>
          </c:errBars>
          <c:cat>
            <c:strRef>
              <c:f>Sheet2!$A$2:$A$5</c:f>
              <c:strCache>
                <c:ptCount val="4"/>
                <c:pt idx="0">
                  <c:v>Sablefish</c:v>
                </c:pt>
                <c:pt idx="1">
                  <c:v>Halibut</c:v>
                </c:pt>
                <c:pt idx="2">
                  <c:v>Turbot</c:v>
                </c:pt>
                <c:pt idx="3">
                  <c:v>Cod</c:v>
                </c:pt>
              </c:strCache>
            </c:strRef>
          </c:cat>
          <c:val>
            <c:numRef>
              <c:f>Sheet2!$D$2:$D$5</c:f>
              <c:numCache>
                <c:formatCode>General</c:formatCode>
                <c:ptCount val="4"/>
                <c:pt idx="0">
                  <c:v>1.4E-2</c:v>
                </c:pt>
                <c:pt idx="1">
                  <c:v>7.0000000000000001E-3</c:v>
                </c:pt>
                <c:pt idx="2">
                  <c:v>4.8000000000000001E-2</c:v>
                </c:pt>
                <c:pt idx="3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C-6247-8D29-26B88148A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2945048"/>
        <c:axId val="1640908616"/>
      </c:barChart>
      <c:catAx>
        <c:axId val="1652945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40908616"/>
        <c:crosses val="autoZero"/>
        <c:auto val="1"/>
        <c:lblAlgn val="ctr"/>
        <c:lblOffset val="100"/>
        <c:noMultiLvlLbl val="0"/>
      </c:catAx>
      <c:valAx>
        <c:axId val="1640908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5294504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A3F32-F086-A94B-93B2-9B9C15F24800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41B93-D25A-DE48-A6CC-CA7F4AA5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7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C2BBB3-4E3D-AC47-998B-353F942B422F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AA6A0A-B1D6-2A45-AB9D-4D3BAA4A02E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F74A1E9-F0A6-45C2-A8FC-E282806F1E22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712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73F90A-356F-9742-8AF6-33F7A73102AF}" type="slidenum">
              <a:rPr lang="en-US"/>
              <a:pPr/>
              <a:t>21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9pPr>
          </a:lstStyle>
          <a:p>
            <a:fld id="{18821FF9-EB2D-2C43-B85A-A45D8CFBB97A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What was novel in Alaska was tha fishermen who were innovating were adamant</a:t>
            </a:r>
          </a:p>
          <a:p>
            <a:pPr eaLnBrk="1" hangingPunct="1"/>
            <a:r>
              <a:rPr lang="en-US"/>
              <a:t>That they should be used in pairs - port and starboard effectively creating a fence</a:t>
            </a:r>
          </a:p>
          <a:p>
            <a:pPr eaLnBrk="1" hangingPunct="1"/>
            <a:r>
              <a:rPr lang="en-US"/>
              <a:t>That pecludes birds from the sinking line.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6A1677-9F45-1346-8314-1C04B818D0F7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D7D436-6735-7F42-9FA9-1B79C36BB18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93D65-70FE-D849-ACDF-C0952222290C}" type="slidenum">
              <a:rPr lang="en-US"/>
              <a:pPr/>
              <a:t>28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0F9F4C-605E-7C43-931D-EECA8C2FB979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983DB76-A571-0048-BDA1-AC471A3C8DBB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Arial" pitchFamily="34" charset="0"/>
              </a:rPr>
              <a:t>Exemption: Operators of vessels 32 </a:t>
            </a:r>
            <a:r>
              <a:rPr lang="en-US" altLang="en-US" sz="1200" dirty="0" err="1">
                <a:latin typeface="Arial" pitchFamily="34" charset="0"/>
              </a:rPr>
              <a:t>ft</a:t>
            </a:r>
            <a:r>
              <a:rPr lang="en-US" altLang="en-US" sz="1200" dirty="0">
                <a:latin typeface="Arial" pitchFamily="34" charset="0"/>
              </a:rPr>
              <a:t> (9.8 m) LOA or less using hook-and-line gear in IPHC Area 4E in waters shoreward of the EEZ are exempt from seabird avoidance regulations. Vessels</a:t>
            </a:r>
            <a:r>
              <a:rPr lang="en-US" altLang="en-US" sz="1200" baseline="0" dirty="0">
                <a:latin typeface="Arial" pitchFamily="34" charset="0"/>
              </a:rPr>
              <a:t> using inside waters of PWS &amp; SEAK and AK State waters of Cook Inlet also exempt.</a:t>
            </a:r>
            <a:endParaRPr lang="en-US" altLang="en-US" sz="1200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A2F56-629A-D447-BF83-21D52D064DC1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8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1CB181-40CC-6F4A-9519-B48CA2292C98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Seabird bycatch = worldwide conservation problem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Aggregate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Hooked and drowned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Long-lived, delayed repro and low RS, so very vulnerable to adult mortality - these bycatch mortalities can = real threat to species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50EEA8-99A5-B548-AFFB-4AAA46D366DA}" type="slidenum">
              <a:rPr lang="en-US"/>
              <a:pPr/>
              <a:t>33</a:t>
            </a:fld>
            <a:endParaRPr lang="en-US"/>
          </a:p>
        </p:txBody>
      </p:sp>
      <p:sp>
        <p:nvSpPr>
          <p:cNvPr id="35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Calibri" charset="0"/>
              </a:rPr>
              <a:t>Was</a:t>
            </a:r>
            <a:r>
              <a:rPr lang="en-US" baseline="0" dirty="0">
                <a:latin typeface="Calibri" charset="0"/>
              </a:rPr>
              <a:t> approached by the AK Region in 2013 to renew outreach efforts to the AK longline fleet to address an uptick in albatross mortality in extrapolated estimates. </a:t>
            </a:r>
          </a:p>
          <a:p>
            <a:r>
              <a:rPr lang="en-US" baseline="0" dirty="0">
                <a:latin typeface="Calibri" charset="0"/>
              </a:rPr>
              <a:t>I agreed on the condition that we can look at the data and look more closely with an emphasis on bycatch rates.</a:t>
            </a:r>
          </a:p>
          <a:p>
            <a:r>
              <a:rPr lang="en-US" baseline="0" dirty="0">
                <a:latin typeface="Calibri" charset="0"/>
              </a:rPr>
              <a:t>Plus I had been interested in writing up the case study because it is a great story of successful conservation.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FB6963-8B9E-C647-A48A-8D5C0674C6C7}" type="slidenum">
              <a:rPr lang="en-US" sz="1200">
                <a:latin typeface="Calibri" charset="0"/>
              </a:rPr>
              <a:pPr eaLnBrk="1" hangingPunct="1"/>
              <a:t>37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78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Albatross bycatch reduced by 89</a:t>
            </a:r>
            <a:r>
              <a:rPr lang="en-US" baseline="0" dirty="0"/>
              <a:t> </a:t>
            </a:r>
            <a:r>
              <a:rPr lang="en-US" dirty="0"/>
              <a:t>%</a:t>
            </a:r>
          </a:p>
          <a:p>
            <a:r>
              <a:rPr lang="en-US" dirty="0"/>
              <a:t>Non-albatross bycatch reduced by 78%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363AE-09B1-C247-B8DF-E3B310210F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63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Albatross bycatch reduced by 89</a:t>
            </a:r>
            <a:r>
              <a:rPr lang="en-US" baseline="0" dirty="0"/>
              <a:t> </a:t>
            </a:r>
            <a:r>
              <a:rPr lang="en-US" dirty="0"/>
              <a:t>%</a:t>
            </a:r>
          </a:p>
          <a:p>
            <a:r>
              <a:rPr lang="en-US" dirty="0"/>
              <a:t>Non-albatross bycatch reduced by 78%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363AE-09B1-C247-B8DF-E3B310210F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6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</a:rPr>
              <a:t>Volunteer observations by the meteorology staff in the years following rediscovery, and dedicated research by scientists from the Yamashina Institute of Ornithology in Japan from the 1960</a:t>
            </a:r>
            <a:r>
              <a:rPr lang="ja-JP" altLang="en-US" dirty="0">
                <a:latin typeface="Calibri" charset="0"/>
              </a:rPr>
              <a:t>’</a:t>
            </a:r>
            <a:r>
              <a:rPr lang="en-US" altLang="ja-JP" dirty="0">
                <a:latin typeface="Calibri" charset="0"/>
              </a:rPr>
              <a:t>s onward have documented strong population growth of the Short-tailed albatrosses breeding on Torishima.  The population is growing at a rate of about 6-8% every year, which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Remaining</a:t>
            </a:r>
            <a:r>
              <a:rPr lang="en-US" baseline="0" dirty="0">
                <a:latin typeface="Calibri" charset="0"/>
              </a:rPr>
              <a:t> criteria for delisting – </a:t>
            </a:r>
            <a:r>
              <a:rPr lang="en-US" u="sng" baseline="0" dirty="0">
                <a:latin typeface="Calibri" charset="0"/>
              </a:rPr>
              <a:t>&gt;</a:t>
            </a:r>
            <a:r>
              <a:rPr lang="en-US" baseline="0" dirty="0">
                <a:latin typeface="Calibri" charset="0"/>
              </a:rPr>
              <a:t> 250 pairs on islands other than </a:t>
            </a:r>
            <a:r>
              <a:rPr lang="en-US" baseline="0" dirty="0" err="1">
                <a:latin typeface="Calibri" charset="0"/>
              </a:rPr>
              <a:t>Torishima</a:t>
            </a:r>
            <a:r>
              <a:rPr lang="en-US" baseline="0" dirty="0">
                <a:latin typeface="Calibri" charset="0"/>
              </a:rPr>
              <a:t>, </a:t>
            </a:r>
            <a:r>
              <a:rPr lang="en-US" u="sng" baseline="0" dirty="0">
                <a:latin typeface="Calibri" charset="0"/>
              </a:rPr>
              <a:t>&gt;</a:t>
            </a:r>
            <a:r>
              <a:rPr lang="en-US" u="none" baseline="0" dirty="0">
                <a:latin typeface="Calibri" charset="0"/>
              </a:rPr>
              <a:t> </a:t>
            </a:r>
            <a:r>
              <a:rPr lang="en-US" baseline="0" dirty="0">
                <a:latin typeface="Calibri" charset="0"/>
              </a:rPr>
              <a:t>75 pairs on island other than the </a:t>
            </a:r>
            <a:r>
              <a:rPr lang="en-US" baseline="0" dirty="0" err="1">
                <a:latin typeface="Calibri" charset="0"/>
              </a:rPr>
              <a:t>Senkakus</a:t>
            </a:r>
            <a:endParaRPr lang="en-US" dirty="0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fld id="{E67ADF7C-5CD7-8B42-8230-2D8A65E12A62}" type="slidenum">
              <a:rPr lang="en-US" sz="1200">
                <a:solidFill>
                  <a:prstClr val="black"/>
                </a:solidFill>
                <a:latin typeface="Calibri" charset="0"/>
              </a:rPr>
              <a:pPr defTabSz="457200" eaLnBrk="1" hangingPunct="1">
                <a:defRPr/>
              </a:pPr>
              <a:t>40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08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A75E3-25F5-9C4C-8227-CD4D9EEA8CD2}" type="slidenum">
              <a:rPr lang="en-US" sz="1200">
                <a:latin typeface="Calibri" charset="0"/>
              </a:rPr>
              <a:pPr eaLnBrk="1" hangingPunct="1"/>
              <a:t>41</a:t>
            </a:fld>
            <a:endParaRPr lang="en-US" sz="1200">
              <a:latin typeface="Calibri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Albatross BPUE</a:t>
            </a:r>
            <a:r>
              <a:rPr lang="en-US" baseline="0" dirty="0"/>
              <a:t> 35 times higher than cod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8AD9-1DDD-4046-B92D-0D3526A31A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52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 line is the overall mean, shading is 95% CI</a:t>
            </a:r>
          </a:p>
          <a:p>
            <a:r>
              <a:rPr lang="en-US" dirty="0"/>
              <a:t>Albatross BPUE  increasing across</a:t>
            </a:r>
            <a:r>
              <a:rPr lang="en-US" baseline="0" dirty="0"/>
              <a:t> all regions suggests a pervasive area independent driver, but nonalbatross more curvilinear with recent downward trends that vary by region</a:t>
            </a:r>
          </a:p>
          <a:p>
            <a:r>
              <a:rPr lang="en-US" baseline="0" dirty="0"/>
              <a:t>A lot of variation in species specific response</a:t>
            </a:r>
          </a:p>
          <a:p>
            <a:r>
              <a:rPr lang="en-US" baseline="0" dirty="0"/>
              <a:t>Reasons for increase albatross: loss of urgency or generation turn over leading to poor awareness and proper use, habituation, but suspect reduced natural prey is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A8AD9-1DDD-4046-B92D-0D3526A31A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4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</a:t>
            </a:r>
            <a:r>
              <a:rPr lang="en-US" baseline="0" dirty="0"/>
              <a:t> vessels monitored have no bycatch </a:t>
            </a:r>
          </a:p>
          <a:p>
            <a:r>
              <a:rPr lang="en-US" baseline="0" dirty="0"/>
              <a:t>	&gt; 72% in the sablefish fishery</a:t>
            </a:r>
          </a:p>
          <a:p>
            <a:r>
              <a:rPr lang="en-US" baseline="0" dirty="0"/>
              <a:t>	&gt; 67% in the cod fishery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015BF-7680-664A-848D-9A0B002BCDB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15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1C45470-8625-46E9-B17F-0C53F6EB4E3B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5753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5FC78C-63F9-CE4A-82FB-314213A04A1A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Population centers for the 3 N Pac alb species.  Samples of satellite tracking locations.  </a:t>
            </a:r>
          </a:p>
        </p:txBody>
      </p:sp>
    </p:spTree>
    <p:extLst>
      <p:ext uri="{BB962C8B-B14F-4D97-AF65-F5344CB8AC3E}">
        <p14:creationId xmlns:p14="http://schemas.microsoft.com/office/powerpoint/2010/main" val="220149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42F81-2425-4FE9-A880-3D87C65003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9pPr>
          </a:lstStyle>
          <a:p>
            <a:fld id="{C9D9F7B2-5884-D44A-844D-41486890CD9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Harvested on the colony for feathers, eggs and oil</a:t>
            </a:r>
          </a:p>
          <a:p>
            <a:pPr eaLnBrk="1" hangingPunct="1"/>
            <a:r>
              <a:rPr lang="en-US"/>
              <a:t>Though extinct by end of WW II</a:t>
            </a:r>
          </a:p>
          <a:p>
            <a:pPr eaLnBrk="1" hangingPunct="1"/>
            <a:r>
              <a:rPr lang="en-US"/>
              <a:t>Some survived and now over 2000 animals but 85% on an active volcano 300 nm</a:t>
            </a:r>
          </a:p>
          <a:p>
            <a:pPr eaLnBrk="1" hangingPunct="1"/>
            <a:r>
              <a:rPr lang="en-US"/>
              <a:t>South of Tokyo</a:t>
            </a:r>
          </a:p>
          <a:p>
            <a:pPr eaLnBrk="1" hangingPunct="1"/>
            <a:r>
              <a:rPr lang="en-US"/>
              <a:t>After breeding the adults head straight to AK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</a:rPr>
              <a:t>Bob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industry was alerted to the problem, initially became involved, and supported the effort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</a:rPr>
              <a:t>5 Short-tailed</a:t>
            </a:r>
            <a:r>
              <a:rPr lang="en-US" baseline="0" dirty="0">
                <a:latin typeface="Calibri" charset="0"/>
              </a:rPr>
              <a:t> taken 1995-1998, raised concern for impact on small population</a:t>
            </a:r>
            <a:endParaRPr lang="en-US" dirty="0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7ADF7C-5CD7-8B42-8230-2D8A65E12A62}" type="slidenum">
              <a:rPr lang="en-US" sz="1200">
                <a:solidFill>
                  <a:prstClr val="black"/>
                </a:solidFill>
                <a:latin typeface="Calibri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3000">
                <a:solidFill>
                  <a:schemeClr val="bg1"/>
                </a:solidFill>
                <a:latin typeface="Tahoma" charset="0"/>
                <a:ea typeface="ＭＳ Ｐゴシック" charset="0"/>
              </a:defRPr>
            </a:lvl9pPr>
          </a:lstStyle>
          <a:p>
            <a:fld id="{29532CD7-9BC2-5C4F-B7DE-93812FE4A5BA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Short-tails are listed under the endangered species act</a:t>
            </a:r>
          </a:p>
          <a:p>
            <a:pPr eaLnBrk="1" hangingPunct="1"/>
            <a:r>
              <a:rPr lang="en-US" dirty="0"/>
              <a:t>If more than 4 birds are taken in the groundfish fishery or 2 birds taken</a:t>
            </a:r>
          </a:p>
          <a:p>
            <a:pPr eaLnBrk="1" hangingPunct="1"/>
            <a:r>
              <a:rPr lang="en-US" dirty="0"/>
              <a:t>In the halibut fishery both in a 2 year period the fishery could be closed or</a:t>
            </a:r>
          </a:p>
          <a:p>
            <a:pPr eaLnBrk="1" hangingPunct="1"/>
            <a:r>
              <a:rPr lang="en-US" dirty="0"/>
              <a:t>Disrupted until next steps are determined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355F4-4F30-5F4F-9E42-0B450F65FFDA}" type="slidenum">
              <a:rPr lang="en-US"/>
              <a:pPr/>
              <a:t>16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A84B5-83FB-5647-8518-2E7C5232BF2C}" type="slidenum">
              <a:rPr lang="en-US"/>
              <a:pPr/>
              <a:t>17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4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2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6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1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9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793C-0D45-4540-92A2-10BF3AA1BC7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F092-FC7C-6944-ADD4-2D2B4804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tif"/><Relationship Id="rId4" Type="http://schemas.openxmlformats.org/officeDocument/2006/relationships/image" Target="../media/image8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428" y="304839"/>
            <a:ext cx="7131251" cy="1143000"/>
          </a:xfrm>
        </p:spPr>
        <p:txBody>
          <a:bodyPr>
            <a:noAutofit/>
          </a:bodyPr>
          <a:lstStyle/>
          <a:p>
            <a:r>
              <a:rPr lang="en-US" sz="3200" dirty="0"/>
              <a:t>Reducing seabird bycatch in </a:t>
            </a:r>
            <a:br>
              <a:rPr lang="en-US" sz="3200" dirty="0"/>
            </a:br>
            <a:r>
              <a:rPr lang="en-US" sz="3200" dirty="0"/>
              <a:t>Alaskan longline fisheries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7" y="1954404"/>
            <a:ext cx="7119748" cy="278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8937" y="5079920"/>
            <a:ext cx="3932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Rob Suryan</a:t>
            </a:r>
          </a:p>
          <a:p>
            <a:pPr algn="ctr"/>
            <a:r>
              <a:rPr lang="en-US" dirty="0"/>
              <a:t>Alaska Fisheries Science Center, </a:t>
            </a:r>
          </a:p>
          <a:p>
            <a:pPr algn="ctr"/>
            <a:r>
              <a:rPr lang="en-US" dirty="0"/>
              <a:t>NOAA Fisheries, Juneau, AK</a:t>
            </a:r>
            <a:r>
              <a:rPr lang="en-US" dirty="0">
                <a:effectLst/>
              </a:rPr>
              <a:t>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6227" y="5079920"/>
            <a:ext cx="4888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Ed Melvin</a:t>
            </a:r>
          </a:p>
          <a:p>
            <a:pPr algn="ctr"/>
            <a:r>
              <a:rPr lang="en-US" dirty="0"/>
              <a:t>School of Aquatic and Fishery Sciences, </a:t>
            </a:r>
          </a:p>
          <a:p>
            <a:pPr algn="ctr"/>
            <a:r>
              <a:rPr lang="en-US" dirty="0"/>
              <a:t>University of Washington, Seattle, WA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972" y="3187427"/>
            <a:ext cx="909342" cy="9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WA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48" y="1954404"/>
            <a:ext cx="1109852" cy="7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 onl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1" y="304839"/>
            <a:ext cx="15418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Beautiful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3" descr="IMG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torishima_volc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4" y="2273300"/>
            <a:ext cx="3736975" cy="31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62" name="Text Box 10"/>
          <p:cNvSpPr txBox="1">
            <a:spLocks noChangeArrowheads="1"/>
          </p:cNvSpPr>
          <p:nvPr/>
        </p:nvSpPr>
        <p:spPr bwMode="auto">
          <a:xfrm>
            <a:off x="4657724" y="525236"/>
            <a:ext cx="4422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/>
              <a:t>Short-tailed Albatross</a:t>
            </a:r>
          </a:p>
          <a:p>
            <a:pPr>
              <a:buFontTx/>
              <a:buNone/>
              <a:defRPr/>
            </a:pPr>
            <a:r>
              <a:rPr lang="en-US" sz="3600" dirty="0"/>
              <a:t>Endangered under </a:t>
            </a:r>
            <a:r>
              <a:rPr lang="en-US" sz="3600" dirty="0" err="1"/>
              <a:t>ESA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53817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1" y="1428938"/>
            <a:ext cx="8680051" cy="467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30" y="11103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dirty="0">
                <a:latin typeface="Calibri" charset="0"/>
              </a:rPr>
              <a:t>Short-tailed Albatross Population on </a:t>
            </a:r>
            <a:br>
              <a:rPr lang="en-US" sz="3600" dirty="0">
                <a:latin typeface="Calibri" charset="0"/>
              </a:rPr>
            </a:br>
            <a:r>
              <a:rPr lang="en-US" sz="3600" dirty="0" err="1">
                <a:latin typeface="Calibri" charset="0"/>
              </a:rPr>
              <a:t>Torishima</a:t>
            </a:r>
            <a:r>
              <a:rPr lang="en-US" sz="3600" dirty="0">
                <a:latin typeface="Calibri" charset="0"/>
              </a:rPr>
              <a:t> &amp; Reported Bycatch in Alaska</a:t>
            </a:r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859787" y="6203582"/>
            <a:ext cx="4341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200" dirty="0">
                <a:solidFill>
                  <a:prstClr val="black"/>
                </a:solidFill>
              </a:rPr>
              <a:t>Hasegawa and Sievert </a:t>
            </a:r>
            <a:r>
              <a:rPr lang="en-US" sz="1200" dirty="0" err="1">
                <a:solidFill>
                  <a:prstClr val="black"/>
                </a:solidFill>
              </a:rPr>
              <a:t>unpubl</a:t>
            </a:r>
            <a:r>
              <a:rPr lang="en-US" sz="1200" dirty="0">
                <a:solidFill>
                  <a:prstClr val="black"/>
                </a:solidFill>
              </a:rPr>
              <a:t>. data, USFWS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424" y="1875815"/>
            <a:ext cx="2116995" cy="1416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7865" y="156478"/>
            <a:ext cx="1704880" cy="10904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492935" y="4156302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03897" y="3837627"/>
            <a:ext cx="30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# observed bycatch in Alaska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81780" y="3935983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09330" y="2686515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35224" y="2513991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754835" y="2265746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32856" y="3834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12458" y="35864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5273" y="23633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84377" y="21928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5620" y="19585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3" name="Left Brace 22"/>
          <p:cNvSpPr/>
          <p:nvPr/>
        </p:nvSpPr>
        <p:spPr>
          <a:xfrm rot="3301213">
            <a:off x="7213031" y="1717946"/>
            <a:ext cx="267855" cy="9432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xplosion 1 35"/>
          <p:cNvSpPr/>
          <p:nvPr/>
        </p:nvSpPr>
        <p:spPr>
          <a:xfrm>
            <a:off x="7045273" y="1758774"/>
            <a:ext cx="287196" cy="30396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470214" y="1433969"/>
            <a:ext cx="1246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Research </a:t>
            </a:r>
          </a:p>
        </p:txBody>
      </p:sp>
      <p:sp>
        <p:nvSpPr>
          <p:cNvPr id="42" name="Left Brace 41"/>
          <p:cNvSpPr/>
          <p:nvPr/>
        </p:nvSpPr>
        <p:spPr>
          <a:xfrm rot="5400000">
            <a:off x="7929558" y="1722232"/>
            <a:ext cx="267855" cy="3566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9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509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/>
              <a:t>Short-tailed Albatross </a:t>
            </a:r>
            <a:br>
              <a:rPr lang="en-US" sz="3200" dirty="0"/>
            </a:br>
            <a:r>
              <a:rPr lang="en-US" sz="3200" dirty="0"/>
              <a:t>Endangered Species Act </a:t>
            </a:r>
            <a:r>
              <a:rPr lang="en-US" sz="3200" dirty="0" err="1"/>
              <a:t>BiOp</a:t>
            </a:r>
            <a:r>
              <a:rPr lang="en-US" sz="3200" dirty="0"/>
              <a:t>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54737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dirty="0"/>
              <a:t>Incidental Take Statement (1999)</a:t>
            </a:r>
            <a:endParaRPr lang="en-US" sz="2400" b="1" dirty="0"/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400" dirty="0"/>
              <a:t>Longline:</a:t>
            </a:r>
          </a:p>
          <a:p>
            <a:pPr lvl="1" eaLnBrk="1" hangingPunct="1">
              <a:lnSpc>
                <a:spcPct val="100000"/>
              </a:lnSpc>
              <a:buFontTx/>
              <a:buNone/>
              <a:defRPr/>
            </a:pPr>
            <a:r>
              <a:rPr lang="en-US" dirty="0"/>
              <a:t>4 birds/2 years Groundfish </a:t>
            </a:r>
          </a:p>
          <a:p>
            <a:pPr lvl="1" eaLnBrk="1" hangingPunct="1">
              <a:lnSpc>
                <a:spcPct val="100000"/>
              </a:lnSpc>
              <a:buFontTx/>
              <a:buNone/>
              <a:defRPr/>
            </a:pPr>
            <a:r>
              <a:rPr lang="en-US" dirty="0"/>
              <a:t>2 birds/ 2 years Halibut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dirty="0"/>
              <a:t>Mitigation Research Required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dirty="0"/>
              <a:t>Fisheries could be disrupted or closed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dirty="0"/>
              <a:t>	&gt; $ 300 million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dirty="0"/>
              <a:t>     &gt; 1,000 vessels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600" b="1" dirty="0"/>
          </a:p>
        </p:txBody>
      </p:sp>
      <p:pic>
        <p:nvPicPr>
          <p:cNvPr id="68611" name="Picture 6" descr="STAL_fly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1973" r="9306" b="20116"/>
          <a:stretch>
            <a:fillRect/>
          </a:stretch>
        </p:blipFill>
        <p:spPr bwMode="auto">
          <a:xfrm>
            <a:off x="5600700" y="1600200"/>
            <a:ext cx="30480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529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Industry Instigated Alaska Pre-Research Regulations</a:t>
            </a:r>
            <a:br>
              <a:rPr lang="en-US" sz="3200" dirty="0"/>
            </a:br>
            <a:r>
              <a:rPr lang="en-US" sz="3200" dirty="0"/>
              <a:t>(1997 Groundfish &amp; 1998 Halibut)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General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Hooks sink ASAP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Offal discharge guidelines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Release hooked birds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Specific(use 1 of 4 deterrent settings)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Night setting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Streamer lines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Towed Object (buoy, board, stick or other device)</a:t>
            </a:r>
          </a:p>
          <a:p>
            <a:pPr marL="457200" lvl="1" indent="0"/>
            <a:r>
              <a:rPr lang="en-US" sz="2400" dirty="0">
                <a:solidFill>
                  <a:srgbClr val="000000"/>
                </a:solidFill>
              </a:rPr>
              <a:t> Lining Tube</a:t>
            </a:r>
          </a:p>
        </p:txBody>
      </p:sp>
    </p:spTree>
    <p:extLst>
      <p:ext uri="{BB962C8B-B14F-4D97-AF65-F5344CB8AC3E}">
        <p14:creationId xmlns:p14="http://schemas.microsoft.com/office/powerpoint/2010/main" val="405492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26 at 5.3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9" y="1535528"/>
            <a:ext cx="2703484" cy="3193634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Screen Shot 2019-04-26 at 5.34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28" y="3457283"/>
            <a:ext cx="2206573" cy="3169225"/>
          </a:xfrm>
          <a:prstGeom prst="rect">
            <a:avLst/>
          </a:prstGeom>
        </p:spPr>
      </p:pic>
      <p:pic>
        <p:nvPicPr>
          <p:cNvPr id="6" name="Picture 5" descr="Screen Shot 2019-04-26 at 5.35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79" y="1686841"/>
            <a:ext cx="2757557" cy="1629339"/>
          </a:xfrm>
          <a:prstGeom prst="rect">
            <a:avLst/>
          </a:prstGeom>
        </p:spPr>
      </p:pic>
      <p:pic>
        <p:nvPicPr>
          <p:cNvPr id="7" name="Picture 6" descr="Screen Shot 2019-04-26 at 5.35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" y="4673479"/>
            <a:ext cx="4627052" cy="2184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BiOp leads to four research programs to find science based Alaska specific solutions</a:t>
            </a:r>
          </a:p>
        </p:txBody>
      </p:sp>
    </p:spTree>
    <p:extLst>
      <p:ext uri="{BB962C8B-B14F-4D97-AF65-F5344CB8AC3E}">
        <p14:creationId xmlns:p14="http://schemas.microsoft.com/office/powerpoint/2010/main" val="194517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4648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Research Goal</a:t>
            </a:r>
            <a:br>
              <a:rPr lang="en-US" sz="3200" b="1" dirty="0">
                <a:solidFill>
                  <a:srgbClr val="000000"/>
                </a:solidFill>
              </a:rPr>
            </a:b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Significantly reduce seabird bycatch without reducing target catch or increasing bycatch of other species</a:t>
            </a:r>
            <a:br>
              <a:rPr lang="en-US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5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Model Rationale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Focused on solutions not confrontation</a:t>
            </a:r>
          </a:p>
          <a:p>
            <a:r>
              <a:rPr lang="en-US" sz="2800" dirty="0"/>
              <a:t>Proof at two levels</a:t>
            </a:r>
          </a:p>
          <a:p>
            <a:pPr lvl="1"/>
            <a:r>
              <a:rPr lang="en-US" dirty="0"/>
              <a:t>Industry: practical solutions they identified and helped test that work</a:t>
            </a:r>
          </a:p>
          <a:p>
            <a:pPr lvl="1"/>
            <a:r>
              <a:rPr lang="en-US" dirty="0"/>
              <a:t>Managers and conservation community: scientifically rigorous results that work</a:t>
            </a:r>
          </a:p>
          <a:p>
            <a:r>
              <a:rPr lang="en-US" sz="2800" dirty="0"/>
              <a:t>Common Sense Approach</a:t>
            </a:r>
          </a:p>
        </p:txBody>
      </p:sp>
    </p:spTree>
    <p:extLst>
      <p:ext uri="{BB962C8B-B14F-4D97-AF65-F5344CB8AC3E}">
        <p14:creationId xmlns:p14="http://schemas.microsoft.com/office/powerpoint/2010/main" val="15035193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97" name="Group 37"/>
          <p:cNvGrpSpPr>
            <a:grpSpLocks/>
          </p:cNvGrpSpPr>
          <p:nvPr/>
        </p:nvGrpSpPr>
        <p:grpSpPr bwMode="auto">
          <a:xfrm>
            <a:off x="457200" y="120650"/>
            <a:ext cx="8763000" cy="6661150"/>
            <a:chOff x="288" y="76"/>
            <a:chExt cx="5520" cy="4196"/>
          </a:xfrm>
        </p:grpSpPr>
        <p:sp>
          <p:nvSpPr>
            <p:cNvPr id="220181" name="Oval 21"/>
            <p:cNvSpPr>
              <a:spLocks noChangeArrowheads="1"/>
            </p:cNvSpPr>
            <p:nvPr/>
          </p:nvSpPr>
          <p:spPr bwMode="auto">
            <a:xfrm>
              <a:off x="288" y="3168"/>
              <a:ext cx="1296" cy="1104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rgbClr val="0D09B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68" name="Oval 8"/>
            <p:cNvSpPr>
              <a:spLocks noChangeArrowheads="1"/>
            </p:cNvSpPr>
            <p:nvPr/>
          </p:nvSpPr>
          <p:spPr bwMode="auto">
            <a:xfrm>
              <a:off x="288" y="624"/>
              <a:ext cx="1200" cy="1008"/>
            </a:xfrm>
            <a:prstGeom prst="ellipse">
              <a:avLst/>
            </a:prstGeom>
            <a:solidFill>
              <a:srgbClr val="95BEDA"/>
            </a:solidFill>
            <a:ln w="28575">
              <a:solidFill>
                <a:srgbClr val="0D09B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79" name="Oval 19"/>
            <p:cNvSpPr>
              <a:spLocks noChangeArrowheads="1"/>
            </p:cNvSpPr>
            <p:nvPr/>
          </p:nvSpPr>
          <p:spPr bwMode="auto">
            <a:xfrm>
              <a:off x="1872" y="2640"/>
              <a:ext cx="1536" cy="1200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5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77" name="Oval 17"/>
            <p:cNvSpPr>
              <a:spLocks noChangeArrowheads="1"/>
            </p:cNvSpPr>
            <p:nvPr/>
          </p:nvSpPr>
          <p:spPr bwMode="auto">
            <a:xfrm>
              <a:off x="4032" y="768"/>
              <a:ext cx="1248" cy="1056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rgbClr val="FF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5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78" name="Oval 18"/>
            <p:cNvSpPr>
              <a:spLocks noChangeArrowheads="1"/>
            </p:cNvSpPr>
            <p:nvPr/>
          </p:nvSpPr>
          <p:spPr bwMode="auto">
            <a:xfrm>
              <a:off x="3936" y="2400"/>
              <a:ext cx="1632" cy="1296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rgbClr val="FF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5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65" name="Text Box 5"/>
            <p:cNvSpPr txBox="1">
              <a:spLocks noChangeArrowheads="1"/>
            </p:cNvSpPr>
            <p:nvPr/>
          </p:nvSpPr>
          <p:spPr bwMode="auto">
            <a:xfrm>
              <a:off x="561" y="792"/>
              <a:ext cx="674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en-US" sz="1800">
                  <a:latin typeface="+mn-lt"/>
                </a:rPr>
                <a:t> ID 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en-US" sz="1800">
                  <a:latin typeface="+mn-lt"/>
                </a:rPr>
                <a:t>Problem/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en-US" sz="1800">
                  <a:latin typeface="+mn-lt"/>
                </a:rPr>
                <a:t>Goal</a:t>
              </a:r>
            </a:p>
            <a:p>
              <a:pPr algn="ctr"/>
              <a:endParaRPr lang="en-US" sz="1800">
                <a:latin typeface="+mn-lt"/>
              </a:endParaRPr>
            </a:p>
          </p:txBody>
        </p:sp>
        <p:sp>
          <p:nvSpPr>
            <p:cNvPr id="220169" name="Oval 9"/>
            <p:cNvSpPr>
              <a:spLocks noChangeArrowheads="1"/>
            </p:cNvSpPr>
            <p:nvPr/>
          </p:nvSpPr>
          <p:spPr bwMode="auto">
            <a:xfrm>
              <a:off x="2160" y="539"/>
              <a:ext cx="1296" cy="1200"/>
            </a:xfrm>
            <a:prstGeom prst="ellipse">
              <a:avLst/>
            </a:prstGeom>
            <a:solidFill>
              <a:srgbClr val="95BEDA"/>
            </a:solidFill>
            <a:ln w="28575">
              <a:solidFill>
                <a:srgbClr val="0D09B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20170" name="Text Box 10"/>
            <p:cNvSpPr txBox="1">
              <a:spLocks noChangeArrowheads="1"/>
            </p:cNvSpPr>
            <p:nvPr/>
          </p:nvSpPr>
          <p:spPr bwMode="auto">
            <a:xfrm>
              <a:off x="2364" y="680"/>
              <a:ext cx="944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 Recruit </a:t>
              </a:r>
            </a:p>
            <a:p>
              <a:pPr algn="ctr">
                <a:lnSpc>
                  <a:spcPct val="80000"/>
                </a:lnSpc>
              </a:pPr>
              <a:r>
                <a:rPr lang="en-US" dirty="0"/>
                <a:t>Collaborators:</a:t>
              </a:r>
            </a:p>
            <a:p>
              <a:pPr algn="ctr"/>
              <a:r>
                <a:rPr lang="en-US" dirty="0"/>
                <a:t>Industry</a:t>
              </a:r>
            </a:p>
            <a:p>
              <a:pPr algn="ctr"/>
              <a:r>
                <a:rPr lang="en-US" dirty="0"/>
                <a:t>Managers</a:t>
              </a:r>
            </a:p>
            <a:p>
              <a:pPr algn="ctr"/>
              <a:r>
                <a:rPr lang="en-US" dirty="0"/>
                <a:t>University</a:t>
              </a:r>
            </a:p>
            <a:p>
              <a:pPr algn="ctr"/>
              <a:r>
                <a:rPr lang="en-US" dirty="0"/>
                <a:t>NGOs</a:t>
              </a:r>
            </a:p>
            <a:p>
              <a:pPr algn="ctr"/>
              <a:endParaRPr lang="en-US" dirty="0"/>
            </a:p>
          </p:txBody>
        </p:sp>
        <p:sp>
          <p:nvSpPr>
            <p:cNvPr id="220174" name="Text Box 14"/>
            <p:cNvSpPr txBox="1">
              <a:spLocks noChangeArrowheads="1"/>
            </p:cNvSpPr>
            <p:nvPr/>
          </p:nvSpPr>
          <p:spPr bwMode="auto">
            <a:xfrm>
              <a:off x="4337" y="902"/>
              <a:ext cx="717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ID </a:t>
              </a:r>
            </a:p>
            <a:p>
              <a:pPr algn="ctr"/>
              <a:r>
                <a:rPr lang="en-US"/>
                <a:t>Candidate </a:t>
              </a:r>
            </a:p>
            <a:p>
              <a:pPr algn="ctr">
                <a:lnSpc>
                  <a:spcPct val="80000"/>
                </a:lnSpc>
              </a:pPr>
              <a:r>
                <a:rPr lang="en-US"/>
                <a:t>Solutions</a:t>
              </a:r>
            </a:p>
          </p:txBody>
        </p:sp>
        <p:sp>
          <p:nvSpPr>
            <p:cNvPr id="220175" name="Text Box 15"/>
            <p:cNvSpPr txBox="1">
              <a:spLocks noChangeArrowheads="1"/>
            </p:cNvSpPr>
            <p:nvPr/>
          </p:nvSpPr>
          <p:spPr bwMode="auto">
            <a:xfrm>
              <a:off x="4171" y="2702"/>
              <a:ext cx="1213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/>
                <a:t> Research</a:t>
              </a:r>
            </a:p>
            <a:p>
              <a:pPr algn="ctr">
                <a:lnSpc>
                  <a:spcPct val="80000"/>
                </a:lnSpc>
              </a:pPr>
              <a:r>
                <a:rPr lang="en-US"/>
                <a:t>In Context of</a:t>
              </a:r>
            </a:p>
            <a:p>
              <a:pPr algn="ctr">
                <a:lnSpc>
                  <a:spcPct val="80000"/>
                </a:lnSpc>
              </a:pPr>
              <a:r>
                <a:rPr lang="en-US"/>
                <a:t>Production Fishing</a:t>
              </a:r>
            </a:p>
          </p:txBody>
        </p:sp>
        <p:sp>
          <p:nvSpPr>
            <p:cNvPr id="220176" name="Text Box 16"/>
            <p:cNvSpPr txBox="1">
              <a:spLocks noChangeArrowheads="1"/>
            </p:cNvSpPr>
            <p:nvPr/>
          </p:nvSpPr>
          <p:spPr bwMode="auto">
            <a:xfrm>
              <a:off x="1680" y="2990"/>
              <a:ext cx="1920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/>
                <a:t>Recommendations </a:t>
              </a:r>
            </a:p>
            <a:p>
              <a:pPr algn="ctr">
                <a:lnSpc>
                  <a:spcPct val="80000"/>
                </a:lnSpc>
              </a:pPr>
              <a:r>
                <a:rPr lang="en-US"/>
                <a:t>&amp; </a:t>
              </a:r>
            </a:p>
            <a:p>
              <a:pPr algn="ctr">
                <a:lnSpc>
                  <a:spcPct val="80000"/>
                </a:lnSpc>
              </a:pPr>
              <a:r>
                <a:rPr lang="en-US"/>
                <a:t>Future Research</a:t>
              </a:r>
            </a:p>
          </p:txBody>
        </p:sp>
        <p:sp>
          <p:nvSpPr>
            <p:cNvPr id="220180" name="Text Box 20"/>
            <p:cNvSpPr txBox="1">
              <a:spLocks noChangeArrowheads="1"/>
            </p:cNvSpPr>
            <p:nvPr/>
          </p:nvSpPr>
          <p:spPr bwMode="auto">
            <a:xfrm>
              <a:off x="453" y="3312"/>
              <a:ext cx="931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Implement</a:t>
              </a:r>
            </a:p>
            <a:p>
              <a:pPr algn="ctr"/>
              <a:r>
                <a:rPr lang="en-US"/>
                <a:t>Peer Pressure</a:t>
              </a:r>
            </a:p>
            <a:p>
              <a:pPr algn="ctr"/>
              <a:r>
                <a:rPr lang="en-US"/>
                <a:t>Video</a:t>
              </a:r>
            </a:p>
            <a:p>
              <a:pPr algn="ctr"/>
              <a:r>
                <a:rPr lang="en-US"/>
                <a:t>Flyers</a:t>
              </a:r>
            </a:p>
            <a:p>
              <a:pPr algn="ctr"/>
              <a:r>
                <a:rPr lang="en-US"/>
                <a:t>Free Gear</a:t>
              </a:r>
            </a:p>
          </p:txBody>
        </p:sp>
        <p:sp>
          <p:nvSpPr>
            <p:cNvPr id="220182" name="AutoShape 22"/>
            <p:cNvSpPr>
              <a:spLocks noChangeArrowheads="1"/>
            </p:cNvSpPr>
            <p:nvPr/>
          </p:nvSpPr>
          <p:spPr bwMode="auto">
            <a:xfrm rot="-12880">
              <a:off x="1676" y="912"/>
              <a:ext cx="240" cy="28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D09B4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83" name="AutoShape 23"/>
            <p:cNvSpPr>
              <a:spLocks noChangeArrowheads="1"/>
            </p:cNvSpPr>
            <p:nvPr/>
          </p:nvSpPr>
          <p:spPr bwMode="auto">
            <a:xfrm rot="802196">
              <a:off x="3648" y="1104"/>
              <a:ext cx="240" cy="2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D09B4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84" name="AutoShape 24"/>
            <p:cNvSpPr>
              <a:spLocks noChangeArrowheads="1"/>
            </p:cNvSpPr>
            <p:nvPr/>
          </p:nvSpPr>
          <p:spPr bwMode="auto">
            <a:xfrm rot="5201290">
              <a:off x="4368" y="2016"/>
              <a:ext cx="240" cy="2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CC00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86" name="AutoShape 26"/>
            <p:cNvSpPr>
              <a:spLocks noChangeArrowheads="1"/>
            </p:cNvSpPr>
            <p:nvPr/>
          </p:nvSpPr>
          <p:spPr bwMode="auto">
            <a:xfrm rot="10312405">
              <a:off x="3552" y="3120"/>
              <a:ext cx="240" cy="2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CC00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87" name="AutoShape 27"/>
            <p:cNvSpPr>
              <a:spLocks noChangeArrowheads="1"/>
            </p:cNvSpPr>
            <p:nvPr/>
          </p:nvSpPr>
          <p:spPr bwMode="auto">
            <a:xfrm rot="10252421">
              <a:off x="1632" y="3456"/>
              <a:ext cx="240" cy="2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D09B4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90" name="AutoShape 30"/>
            <p:cNvSpPr>
              <a:spLocks noChangeArrowheads="1"/>
            </p:cNvSpPr>
            <p:nvPr/>
          </p:nvSpPr>
          <p:spPr bwMode="auto">
            <a:xfrm rot="-6105990">
              <a:off x="3144" y="1800"/>
              <a:ext cx="1200" cy="480"/>
            </a:xfrm>
            <a:prstGeom prst="curvedDownArrow">
              <a:avLst>
                <a:gd name="adj1" fmla="val 50000"/>
                <a:gd name="adj2" fmla="val 100000"/>
                <a:gd name="adj3" fmla="val 33333"/>
              </a:avLst>
            </a:prstGeom>
            <a:solidFill>
              <a:srgbClr val="FFCC00"/>
            </a:solidFill>
            <a:ln w="9525">
              <a:solidFill>
                <a:srgbClr val="0D09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91" name="Text Box 31"/>
            <p:cNvSpPr txBox="1">
              <a:spLocks noChangeArrowheads="1"/>
            </p:cNvSpPr>
            <p:nvPr/>
          </p:nvSpPr>
          <p:spPr bwMode="auto">
            <a:xfrm>
              <a:off x="1392" y="1718"/>
              <a:ext cx="61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Gillnet</a:t>
              </a:r>
            </a:p>
            <a:p>
              <a:r>
                <a:rPr lang="en-US"/>
                <a:t>Longline</a:t>
              </a:r>
            </a:p>
            <a:p>
              <a:r>
                <a:rPr lang="en-US"/>
                <a:t>Trawl</a:t>
              </a:r>
            </a:p>
          </p:txBody>
        </p:sp>
        <p:sp>
          <p:nvSpPr>
            <p:cNvPr id="220192" name="Text Box 32"/>
            <p:cNvSpPr txBox="1">
              <a:spLocks noChangeArrowheads="1"/>
            </p:cNvSpPr>
            <p:nvPr/>
          </p:nvSpPr>
          <p:spPr bwMode="auto">
            <a:xfrm>
              <a:off x="637" y="76"/>
              <a:ext cx="369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+mj-lt"/>
                </a:rPr>
                <a:t>Collaborative Conservation Model</a:t>
              </a:r>
            </a:p>
          </p:txBody>
        </p:sp>
        <p:sp>
          <p:nvSpPr>
            <p:cNvPr id="220193" name="Text Box 33"/>
            <p:cNvSpPr txBox="1">
              <a:spLocks noChangeArrowheads="1"/>
            </p:cNvSpPr>
            <p:nvPr/>
          </p:nvSpPr>
          <p:spPr bwMode="auto">
            <a:xfrm>
              <a:off x="4752" y="1928"/>
              <a:ext cx="1056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/>
                <a:t>Ad hoc Committee</a:t>
              </a:r>
            </a:p>
          </p:txBody>
        </p:sp>
      </p:grpSp>
      <p:pic>
        <p:nvPicPr>
          <p:cNvPr id="220198" name="Picture 38" descr="W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914400" cy="644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6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342900"/>
            <a:ext cx="7772400" cy="8001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Possible Deterrent Strategies</a:t>
            </a:r>
            <a:br>
              <a:rPr lang="en-US" sz="3200" dirty="0"/>
            </a:br>
            <a:r>
              <a:rPr lang="en-US" sz="2200" dirty="0"/>
              <a:t>5 of 11 selected for at sea trials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4463" y="1200150"/>
            <a:ext cx="4783137" cy="5657850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Sink Gear Quickly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Weighted Lines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Underwater Setting  (Lining tube)</a:t>
            </a:r>
          </a:p>
          <a:p>
            <a:pPr algn="l">
              <a:buFontTx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Line shooter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Surface Deterrents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Towed Buoy</a:t>
            </a:r>
          </a:p>
          <a:p>
            <a:pPr algn="l">
              <a:buFontTx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Single streamer Line </a:t>
            </a:r>
          </a:p>
          <a:p>
            <a:pPr algn="l">
              <a:buFontTx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Paired streamer lines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Water Jets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Other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 Night Fishing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 Offal Discharge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 Color Bait (Hawaii)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 Combinations</a:t>
            </a: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 Loud Sound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88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bc_effort_text_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pcod_effort_text_cop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4114800" cy="2979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4953000" y="228600"/>
            <a:ext cx="23305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2000" dirty="0">
                <a:solidFill>
                  <a:srgbClr val="000000"/>
                </a:solidFill>
              </a:rPr>
              <a:t>Sablefish - Hand Bait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176623" y="3526777"/>
            <a:ext cx="2396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2000" dirty="0">
                <a:solidFill>
                  <a:srgbClr val="000000"/>
                </a:solidFill>
              </a:rPr>
              <a:t>Pacific Cod - </a:t>
            </a:r>
            <a:r>
              <a:rPr lang="en-US" sz="2000" dirty="0" err="1">
                <a:solidFill>
                  <a:srgbClr val="000000"/>
                </a:solidFill>
              </a:rPr>
              <a:t>Autoline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2352675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4038600"/>
            <a:ext cx="2536825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5" name="Picture 11" descr="NPLA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554" y="4956167"/>
            <a:ext cx="1063257" cy="1050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3472" y="864296"/>
            <a:ext cx="905728" cy="89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567" y="2469286"/>
            <a:ext cx="277511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00"/>
                </a:solidFill>
              </a:rPr>
              <a:t>Research Program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 Years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8 Vessels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7.5 M Hooks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Control of no deterrent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49598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9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Target Species: Alaskan Longline Fisheries</a:t>
            </a:r>
          </a:p>
        </p:txBody>
      </p:sp>
      <p:pic>
        <p:nvPicPr>
          <p:cNvPr id="3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90" y="1212031"/>
            <a:ext cx="3290070" cy="219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12" y="3970549"/>
            <a:ext cx="3204408" cy="213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62482" y="3423162"/>
            <a:ext cx="102537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Sablefish</a:t>
            </a:r>
          </a:p>
        </p:txBody>
      </p:sp>
      <p:pic>
        <p:nvPicPr>
          <p:cNvPr id="8" name="Picture 7" descr="IMG_14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3" y="1274763"/>
            <a:ext cx="3101938" cy="2326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90" y="4486984"/>
            <a:ext cx="3695467" cy="15890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2184" y="3601217"/>
            <a:ext cx="149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Pacific halibut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0463" y="6094502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 Turbot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11129" y="6119336"/>
            <a:ext cx="117889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rPr>
              <a:t>Pacific cod</a:t>
            </a:r>
          </a:p>
        </p:txBody>
      </p:sp>
    </p:spTree>
    <p:extLst>
      <p:ext uri="{BB962C8B-B14F-4D97-AF65-F5344CB8AC3E}">
        <p14:creationId xmlns:p14="http://schemas.microsoft.com/office/powerpoint/2010/main" val="2000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8"/>
          <p:cNvGrpSpPr>
            <a:grpSpLocks/>
          </p:cNvGrpSpPr>
          <p:nvPr/>
        </p:nvGrpSpPr>
        <p:grpSpPr bwMode="auto">
          <a:xfrm>
            <a:off x="28575" y="1905000"/>
            <a:ext cx="9180513" cy="3867150"/>
            <a:chOff x="28575" y="1905000"/>
            <a:chExt cx="9180122" cy="3867869"/>
          </a:xfrm>
        </p:grpSpPr>
        <p:sp>
          <p:nvSpPr>
            <p:cNvPr id="3" name="Rectangle 2"/>
            <p:cNvSpPr/>
            <p:nvPr/>
          </p:nvSpPr>
          <p:spPr>
            <a:xfrm>
              <a:off x="1295346" y="4194601"/>
              <a:ext cx="3962231" cy="5287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  <a:p>
              <a:pPr algn="ctr">
                <a:defRPr/>
              </a:pPr>
              <a:endParaRPr lang="en-US" sz="1200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41" name="Line 32"/>
            <p:cNvSpPr>
              <a:spLocks noChangeShapeType="1"/>
            </p:cNvSpPr>
            <p:nvPr/>
          </p:nvSpPr>
          <p:spPr bwMode="auto">
            <a:xfrm>
              <a:off x="1066800" y="2895600"/>
              <a:ext cx="3810000" cy="0"/>
            </a:xfrm>
            <a:prstGeom prst="line">
              <a:avLst/>
            </a:prstGeom>
            <a:noFill/>
            <a:ln w="19050">
              <a:solidFill>
                <a:srgbClr val="68504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4109864" y="4100921"/>
              <a:ext cx="25399" cy="58748"/>
            </a:xfrm>
            <a:custGeom>
              <a:avLst/>
              <a:gdLst>
                <a:gd name="connsiteX0" fmla="*/ 0 w 24552"/>
                <a:gd name="connsiteY0" fmla="*/ 0 h 59531"/>
                <a:gd name="connsiteX1" fmla="*/ 7143 w 24552"/>
                <a:gd name="connsiteY1" fmla="*/ 11906 h 59531"/>
                <a:gd name="connsiteX2" fmla="*/ 21431 w 24552"/>
                <a:gd name="connsiteY2" fmla="*/ 26194 h 59531"/>
                <a:gd name="connsiteX3" fmla="*/ 23812 w 24552"/>
                <a:gd name="connsiteY3" fmla="*/ 59531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2" h="59531">
                  <a:moveTo>
                    <a:pt x="0" y="0"/>
                  </a:moveTo>
                  <a:cubicBezTo>
                    <a:pt x="2381" y="3969"/>
                    <a:pt x="4212" y="8324"/>
                    <a:pt x="7143" y="11906"/>
                  </a:cubicBezTo>
                  <a:cubicBezTo>
                    <a:pt x="11408" y="17119"/>
                    <a:pt x="21431" y="26194"/>
                    <a:pt x="21431" y="26194"/>
                  </a:cubicBezTo>
                  <a:cubicBezTo>
                    <a:pt x="26573" y="41621"/>
                    <a:pt x="23812" y="30828"/>
                    <a:pt x="23812" y="59531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3617760" y="3991363"/>
              <a:ext cx="12699" cy="157192"/>
            </a:xfrm>
            <a:custGeom>
              <a:avLst/>
              <a:gdLst>
                <a:gd name="connsiteX0" fmla="*/ 0 w 11908"/>
                <a:gd name="connsiteY0" fmla="*/ 0 h 157162"/>
                <a:gd name="connsiteX1" fmla="*/ 9525 w 11908"/>
                <a:gd name="connsiteY1" fmla="*/ 92868 h 157162"/>
                <a:gd name="connsiteX2" fmla="*/ 11906 w 11908"/>
                <a:gd name="connsiteY2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8" h="157162">
                  <a:moveTo>
                    <a:pt x="0" y="0"/>
                  </a:moveTo>
                  <a:cubicBezTo>
                    <a:pt x="3096" y="30968"/>
                    <a:pt x="6427" y="61902"/>
                    <a:pt x="9525" y="92868"/>
                  </a:cubicBezTo>
                  <a:cubicBezTo>
                    <a:pt x="12086" y="149221"/>
                    <a:pt x="11906" y="127775"/>
                    <a:pt x="11906" y="157162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3874924" y="4050112"/>
              <a:ext cx="3175" cy="98443"/>
            </a:xfrm>
            <a:custGeom>
              <a:avLst/>
              <a:gdLst>
                <a:gd name="connsiteX0" fmla="*/ 0 w 2733"/>
                <a:gd name="connsiteY0" fmla="*/ 0 h 97632"/>
                <a:gd name="connsiteX1" fmla="*/ 2381 w 2733"/>
                <a:gd name="connsiteY1" fmla="*/ 97632 h 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3" h="97632">
                  <a:moveTo>
                    <a:pt x="0" y="0"/>
                  </a:moveTo>
                  <a:cubicBezTo>
                    <a:pt x="4085" y="53117"/>
                    <a:pt x="2381" y="20608"/>
                    <a:pt x="2381" y="97632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3352658" y="3932615"/>
              <a:ext cx="46036" cy="215940"/>
            </a:xfrm>
            <a:custGeom>
              <a:avLst/>
              <a:gdLst>
                <a:gd name="connsiteX0" fmla="*/ 0 w 11906"/>
                <a:gd name="connsiteY0" fmla="*/ 0 h 316706"/>
                <a:gd name="connsiteX1" fmla="*/ 11906 w 11906"/>
                <a:gd name="connsiteY1" fmla="*/ 316706 h 31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" h="316706">
                  <a:moveTo>
                    <a:pt x="0" y="0"/>
                  </a:moveTo>
                  <a:lnTo>
                    <a:pt x="11906" y="316706"/>
                  </a:ln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51055" y="3872279"/>
              <a:ext cx="44448" cy="276276"/>
            </a:xfrm>
            <a:custGeom>
              <a:avLst/>
              <a:gdLst>
                <a:gd name="connsiteX0" fmla="*/ 0 w 21880"/>
                <a:gd name="connsiteY0" fmla="*/ 0 h 450827"/>
                <a:gd name="connsiteX1" fmla="*/ 19050 w 21880"/>
                <a:gd name="connsiteY1" fmla="*/ 411956 h 450827"/>
                <a:gd name="connsiteX2" fmla="*/ 21431 w 21880"/>
                <a:gd name="connsiteY2" fmla="*/ 409575 h 45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80" h="450827">
                  <a:moveTo>
                    <a:pt x="0" y="0"/>
                  </a:moveTo>
                  <a:cubicBezTo>
                    <a:pt x="7739" y="171847"/>
                    <a:pt x="15478" y="343694"/>
                    <a:pt x="19050" y="411956"/>
                  </a:cubicBezTo>
                  <a:cubicBezTo>
                    <a:pt x="22622" y="480219"/>
                    <a:pt x="22026" y="444897"/>
                    <a:pt x="21431" y="409575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362101" y="3615056"/>
              <a:ext cx="46036" cy="533499"/>
            </a:xfrm>
            <a:custGeom>
              <a:avLst/>
              <a:gdLst>
                <a:gd name="connsiteX0" fmla="*/ 0 w 19050"/>
                <a:gd name="connsiteY0" fmla="*/ 0 h 581025"/>
                <a:gd name="connsiteX1" fmla="*/ 14287 w 19050"/>
                <a:gd name="connsiteY1" fmla="*/ 366713 h 581025"/>
                <a:gd name="connsiteX2" fmla="*/ 19050 w 19050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581025">
                  <a:moveTo>
                    <a:pt x="0" y="0"/>
                  </a:moveTo>
                  <a:cubicBezTo>
                    <a:pt x="5556" y="134938"/>
                    <a:pt x="11112" y="269876"/>
                    <a:pt x="14287" y="366713"/>
                  </a:cubicBezTo>
                  <a:cubicBezTo>
                    <a:pt x="17462" y="463550"/>
                    <a:pt x="18256" y="522287"/>
                    <a:pt x="19050" y="581025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644664" y="3691270"/>
              <a:ext cx="44448" cy="462048"/>
            </a:xfrm>
            <a:custGeom>
              <a:avLst/>
              <a:gdLst>
                <a:gd name="connsiteX0" fmla="*/ 0 w 19050"/>
                <a:gd name="connsiteY0" fmla="*/ 0 h 581025"/>
                <a:gd name="connsiteX1" fmla="*/ 14287 w 19050"/>
                <a:gd name="connsiteY1" fmla="*/ 366713 h 581025"/>
                <a:gd name="connsiteX2" fmla="*/ 19050 w 19050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581025">
                  <a:moveTo>
                    <a:pt x="0" y="0"/>
                  </a:moveTo>
                  <a:cubicBezTo>
                    <a:pt x="5556" y="134938"/>
                    <a:pt x="11112" y="269876"/>
                    <a:pt x="14287" y="366713"/>
                  </a:cubicBezTo>
                  <a:cubicBezTo>
                    <a:pt x="17462" y="463550"/>
                    <a:pt x="18256" y="522287"/>
                    <a:pt x="19050" y="581025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pic>
          <p:nvPicPr>
            <p:cNvPr id="39949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2454020"/>
              <a:ext cx="1478862" cy="212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Freeform 55"/>
            <p:cNvSpPr/>
            <p:nvPr/>
          </p:nvSpPr>
          <p:spPr>
            <a:xfrm flipH="1">
              <a:off x="2057314" y="3513437"/>
              <a:ext cx="46036" cy="635118"/>
            </a:xfrm>
            <a:custGeom>
              <a:avLst/>
              <a:gdLst>
                <a:gd name="connsiteX0" fmla="*/ 11574 w 46438"/>
                <a:gd name="connsiteY0" fmla="*/ 0 h 1192193"/>
                <a:gd name="connsiteX1" fmla="*/ 46298 w 46438"/>
                <a:gd name="connsiteY1" fmla="*/ 590309 h 1192193"/>
                <a:gd name="connsiteX2" fmla="*/ 0 w 46438"/>
                <a:gd name="connsiteY2" fmla="*/ 1192193 h 11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38" h="1192193">
                  <a:moveTo>
                    <a:pt x="11574" y="0"/>
                  </a:moveTo>
                  <a:cubicBezTo>
                    <a:pt x="29900" y="195805"/>
                    <a:pt x="48227" y="391610"/>
                    <a:pt x="46298" y="590309"/>
                  </a:cubicBezTo>
                  <a:cubicBezTo>
                    <a:pt x="44369" y="789008"/>
                    <a:pt x="22184" y="990600"/>
                    <a:pt x="0" y="1192193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flipH="1">
              <a:off x="1752527" y="3381649"/>
              <a:ext cx="46036" cy="766906"/>
            </a:xfrm>
            <a:custGeom>
              <a:avLst/>
              <a:gdLst>
                <a:gd name="connsiteX0" fmla="*/ 11574 w 46438"/>
                <a:gd name="connsiteY0" fmla="*/ 0 h 1192193"/>
                <a:gd name="connsiteX1" fmla="*/ 46298 w 46438"/>
                <a:gd name="connsiteY1" fmla="*/ 590309 h 1192193"/>
                <a:gd name="connsiteX2" fmla="*/ 0 w 46438"/>
                <a:gd name="connsiteY2" fmla="*/ 1192193 h 11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38" h="1192193">
                  <a:moveTo>
                    <a:pt x="11574" y="0"/>
                  </a:moveTo>
                  <a:cubicBezTo>
                    <a:pt x="29900" y="195805"/>
                    <a:pt x="48227" y="391610"/>
                    <a:pt x="46298" y="590309"/>
                  </a:cubicBezTo>
                  <a:cubicBezTo>
                    <a:pt x="44369" y="789008"/>
                    <a:pt x="22184" y="990600"/>
                    <a:pt x="0" y="1192193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1412816" y="3241924"/>
              <a:ext cx="44448" cy="906632"/>
            </a:xfrm>
            <a:custGeom>
              <a:avLst/>
              <a:gdLst>
                <a:gd name="connsiteX0" fmla="*/ 11574 w 46438"/>
                <a:gd name="connsiteY0" fmla="*/ 0 h 1192193"/>
                <a:gd name="connsiteX1" fmla="*/ 46298 w 46438"/>
                <a:gd name="connsiteY1" fmla="*/ 590309 h 1192193"/>
                <a:gd name="connsiteX2" fmla="*/ 0 w 46438"/>
                <a:gd name="connsiteY2" fmla="*/ 1192193 h 11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38" h="1192193">
                  <a:moveTo>
                    <a:pt x="11574" y="0"/>
                  </a:moveTo>
                  <a:cubicBezTo>
                    <a:pt x="29900" y="195805"/>
                    <a:pt x="48227" y="391610"/>
                    <a:pt x="46298" y="590309"/>
                  </a:cubicBezTo>
                  <a:cubicBezTo>
                    <a:pt x="44369" y="789008"/>
                    <a:pt x="22184" y="990600"/>
                    <a:pt x="0" y="1192193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953" name="Line 2"/>
            <p:cNvSpPr>
              <a:spLocks noChangeShapeType="1"/>
            </p:cNvSpPr>
            <p:nvPr/>
          </p:nvSpPr>
          <p:spPr bwMode="auto">
            <a:xfrm>
              <a:off x="4572000" y="419478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8"/>
            <p:cNvSpPr>
              <a:spLocks noChangeShapeType="1"/>
            </p:cNvSpPr>
            <p:nvPr/>
          </p:nvSpPr>
          <p:spPr bwMode="auto">
            <a:xfrm>
              <a:off x="4572000" y="427098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55" name="Picture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103437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883" y="2397762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225" y="2525979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699" y="2566305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9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936" y="1978803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176" y="2147622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789237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1" name="TextBox 1"/>
            <p:cNvSpPr txBox="1">
              <a:spLocks noChangeArrowheads="1"/>
            </p:cNvSpPr>
            <p:nvPr/>
          </p:nvSpPr>
          <p:spPr bwMode="auto">
            <a:xfrm>
              <a:off x="6095742" y="4267639"/>
              <a:ext cx="1522348" cy="2762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200" dirty="0">
                <a:latin typeface="+mn-lt"/>
              </a:endParaRPr>
            </a:p>
          </p:txBody>
        </p:sp>
        <p:sp>
          <p:nvSpPr>
            <p:cNvPr id="45082" name="TextBox 18"/>
            <p:cNvSpPr txBox="1">
              <a:spLocks noChangeArrowheads="1"/>
            </p:cNvSpPr>
            <p:nvPr/>
          </p:nvSpPr>
          <p:spPr bwMode="auto">
            <a:xfrm>
              <a:off x="6719603" y="3513437"/>
              <a:ext cx="2489094" cy="4001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>
                  <a:latin typeface="+mn-lt"/>
                </a:rPr>
                <a:t>Towed object for drag</a:t>
              </a:r>
            </a:p>
          </p:txBody>
        </p:sp>
        <p:cxnSp>
          <p:nvCxnSpPr>
            <p:cNvPr id="21" name="Straight Arrow Connector 20"/>
            <p:cNvCxnSpPr>
              <a:stCxn id="45082" idx="2"/>
            </p:cNvCxnSpPr>
            <p:nvPr/>
          </p:nvCxnSpPr>
          <p:spPr>
            <a:xfrm>
              <a:off x="7964150" y="3913561"/>
              <a:ext cx="517503" cy="169894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 rot="319663" flipH="1" flipV="1">
              <a:off x="1219149" y="3883393"/>
              <a:ext cx="1022306" cy="398537"/>
            </a:xfrm>
            <a:prstGeom prst="arc">
              <a:avLst>
                <a:gd name="adj1" fmla="val 17011647"/>
                <a:gd name="adj2" fmla="val 2095155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631882" y="4267639"/>
              <a:ext cx="6960892" cy="1505230"/>
            </a:xfrm>
            <a:custGeom>
              <a:avLst/>
              <a:gdLst>
                <a:gd name="connsiteX0" fmla="*/ 0 w 5625297"/>
                <a:gd name="connsiteY0" fmla="*/ 0 h 1747778"/>
                <a:gd name="connsiteX1" fmla="*/ 3460831 w 5625297"/>
                <a:gd name="connsiteY1" fmla="*/ 486137 h 1747778"/>
                <a:gd name="connsiteX2" fmla="*/ 5625297 w 5625297"/>
                <a:gd name="connsiteY2" fmla="*/ 1747778 h 1747778"/>
                <a:gd name="connsiteX0" fmla="*/ 0 w 5625297"/>
                <a:gd name="connsiteY0" fmla="*/ 0 h 1747778"/>
                <a:gd name="connsiteX1" fmla="*/ 3035623 w 5625297"/>
                <a:gd name="connsiteY1" fmla="*/ 536204 h 1747778"/>
                <a:gd name="connsiteX2" fmla="*/ 5625297 w 5625297"/>
                <a:gd name="connsiteY2" fmla="*/ 1747778 h 174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5297" h="1747778">
                  <a:moveTo>
                    <a:pt x="0" y="0"/>
                  </a:moveTo>
                  <a:cubicBezTo>
                    <a:pt x="1261641" y="97420"/>
                    <a:pt x="2098074" y="244908"/>
                    <a:pt x="3035623" y="536204"/>
                  </a:cubicBezTo>
                  <a:cubicBezTo>
                    <a:pt x="3973172" y="827500"/>
                    <a:pt x="5011838" y="1262605"/>
                    <a:pt x="5625297" y="17477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967" name="Freeform 36"/>
            <p:cNvSpPr>
              <a:spLocks/>
            </p:cNvSpPr>
            <p:nvPr/>
          </p:nvSpPr>
          <p:spPr bwMode="auto">
            <a:xfrm>
              <a:off x="353021" y="2606420"/>
              <a:ext cx="8128992" cy="1646237"/>
            </a:xfrm>
            <a:custGeom>
              <a:avLst/>
              <a:gdLst>
                <a:gd name="T0" fmla="*/ 0 w 5159"/>
                <a:gd name="T1" fmla="*/ 0 h 1061"/>
                <a:gd name="T2" fmla="*/ 2147483647 w 5159"/>
                <a:gd name="T3" fmla="*/ 2147483647 h 1061"/>
                <a:gd name="T4" fmla="*/ 2147483647 w 5159"/>
                <a:gd name="T5" fmla="*/ 2147483647 h 1061"/>
                <a:gd name="T6" fmla="*/ 2147483647 w 5159"/>
                <a:gd name="T7" fmla="*/ 2147483647 h 1061"/>
                <a:gd name="T8" fmla="*/ 2147483647 w 5159"/>
                <a:gd name="T9" fmla="*/ 2147483647 h 10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59"/>
                <a:gd name="T16" fmla="*/ 0 h 1061"/>
                <a:gd name="T17" fmla="*/ 5159 w 5159"/>
                <a:gd name="T18" fmla="*/ 1061 h 10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59" h="1061">
                  <a:moveTo>
                    <a:pt x="0" y="0"/>
                  </a:moveTo>
                  <a:cubicBezTo>
                    <a:pt x="124" y="72"/>
                    <a:pt x="398" y="279"/>
                    <a:pt x="747" y="430"/>
                  </a:cubicBezTo>
                  <a:cubicBezTo>
                    <a:pt x="1096" y="581"/>
                    <a:pt x="1663" y="804"/>
                    <a:pt x="2096" y="905"/>
                  </a:cubicBezTo>
                  <a:cubicBezTo>
                    <a:pt x="2529" y="1006"/>
                    <a:pt x="2833" y="1015"/>
                    <a:pt x="3343" y="1038"/>
                  </a:cubicBezTo>
                  <a:cubicBezTo>
                    <a:pt x="3853" y="1061"/>
                    <a:pt x="4781" y="1043"/>
                    <a:pt x="5159" y="1044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TextBox 62"/>
            <p:cNvSpPr txBox="1">
              <a:spLocks noChangeArrowheads="1"/>
            </p:cNvSpPr>
            <p:nvPr/>
          </p:nvSpPr>
          <p:spPr bwMode="auto">
            <a:xfrm>
              <a:off x="1142953" y="1905000"/>
              <a:ext cx="4594029" cy="4001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>
                  <a:latin typeface="+mn-lt"/>
                </a:rPr>
                <a:t>High Point 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>
              <a:off x="457182" y="2057428"/>
              <a:ext cx="768317" cy="50015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90"/>
            <p:cNvSpPr/>
            <p:nvPr/>
          </p:nvSpPr>
          <p:spPr>
            <a:xfrm>
              <a:off x="2881192" y="3796065"/>
              <a:ext cx="46035" cy="341375"/>
            </a:xfrm>
            <a:custGeom>
              <a:avLst/>
              <a:gdLst>
                <a:gd name="connsiteX0" fmla="*/ 0 w 7355"/>
                <a:gd name="connsiteY0" fmla="*/ 0 h 204658"/>
                <a:gd name="connsiteX1" fmla="*/ 7144 w 7355"/>
                <a:gd name="connsiteY1" fmla="*/ 178593 h 204658"/>
                <a:gd name="connsiteX2" fmla="*/ 4762 w 7355"/>
                <a:gd name="connsiteY2" fmla="*/ 200025 h 20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5" h="204658">
                  <a:moveTo>
                    <a:pt x="0" y="0"/>
                  </a:moveTo>
                  <a:cubicBezTo>
                    <a:pt x="3175" y="72628"/>
                    <a:pt x="6350" y="145256"/>
                    <a:pt x="7144" y="178593"/>
                  </a:cubicBezTo>
                  <a:cubicBezTo>
                    <a:pt x="7938" y="211930"/>
                    <a:pt x="6350" y="205977"/>
                    <a:pt x="4762" y="200025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971" name="Line 9"/>
            <p:cNvSpPr>
              <a:spLocks noChangeShapeType="1"/>
            </p:cNvSpPr>
            <p:nvPr/>
          </p:nvSpPr>
          <p:spPr bwMode="auto">
            <a:xfrm>
              <a:off x="979097" y="4182803"/>
              <a:ext cx="8229600" cy="11986"/>
            </a:xfrm>
            <a:prstGeom prst="line">
              <a:avLst/>
            </a:prstGeom>
            <a:noFill/>
            <a:ln w="28575">
              <a:solidFill>
                <a:srgbClr val="5D87A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381644" y="4196189"/>
              <a:ext cx="125408" cy="80977"/>
            </a:xfrm>
            <a:prstGeom prst="ellipse">
              <a:avLst/>
            </a:prstGeom>
            <a:solidFill>
              <a:srgbClr val="C9C1B8"/>
            </a:solidFill>
            <a:ln>
              <a:solidFill>
                <a:srgbClr val="C9C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973" name="Oval 22"/>
            <p:cNvSpPr>
              <a:spLocks noChangeArrowheads="1"/>
            </p:cNvSpPr>
            <p:nvPr/>
          </p:nvSpPr>
          <p:spPr bwMode="auto">
            <a:xfrm>
              <a:off x="8461001" y="4120767"/>
              <a:ext cx="265101" cy="150222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F3732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Arial" pitchFamily="34" charset="0"/>
              </a:endParaRPr>
            </a:p>
          </p:txBody>
        </p:sp>
        <p:pic>
          <p:nvPicPr>
            <p:cNvPr id="39974" name="Picture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936" y="2895600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5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255837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6" name="Picture 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514600"/>
              <a:ext cx="714375" cy="7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99" name="TextBox 3"/>
            <p:cNvSpPr txBox="1">
              <a:spLocks noChangeArrowheads="1"/>
            </p:cNvSpPr>
            <p:nvPr/>
          </p:nvSpPr>
          <p:spPr bwMode="auto">
            <a:xfrm>
              <a:off x="1074693" y="2471843"/>
              <a:ext cx="4198758" cy="4001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>
                  <a:latin typeface="+mn-lt"/>
                </a:rPr>
                <a:t>Distance off the water (aerial extent)</a:t>
              </a:r>
            </a:p>
          </p:txBody>
        </p:sp>
        <p:sp>
          <p:nvSpPr>
            <p:cNvPr id="45100" name="TextBox 4"/>
            <p:cNvSpPr txBox="1">
              <a:spLocks noChangeArrowheads="1"/>
            </p:cNvSpPr>
            <p:nvPr/>
          </p:nvSpPr>
          <p:spPr bwMode="auto">
            <a:xfrm>
              <a:off x="2044614" y="2895784"/>
              <a:ext cx="185730" cy="3699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800" dirty="0">
                <a:latin typeface="+mn-lt"/>
              </a:endParaRPr>
            </a:p>
          </p:txBody>
        </p:sp>
        <p:sp>
          <p:nvSpPr>
            <p:cNvPr id="45101" name="TextBox 5"/>
            <p:cNvSpPr txBox="1">
              <a:spLocks noChangeArrowheads="1"/>
            </p:cNvSpPr>
            <p:nvPr/>
          </p:nvSpPr>
          <p:spPr bwMode="auto">
            <a:xfrm>
              <a:off x="5402034" y="4267639"/>
              <a:ext cx="792128" cy="4001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>
                  <a:latin typeface="+mn-lt"/>
                </a:rPr>
                <a:t>6 feet</a:t>
              </a:r>
            </a:p>
          </p:txBody>
        </p:sp>
        <p:sp>
          <p:nvSpPr>
            <p:cNvPr id="7" name="Right Brace 6"/>
            <p:cNvSpPr>
              <a:spLocks/>
            </p:cNvSpPr>
            <p:nvPr/>
          </p:nvSpPr>
          <p:spPr bwMode="auto">
            <a:xfrm>
              <a:off x="5257577" y="4191425"/>
              <a:ext cx="152394" cy="533499"/>
            </a:xfrm>
            <a:prstGeom prst="rightBrace">
              <a:avLst>
                <a:gd name="adj1" fmla="val 8331"/>
                <a:gd name="adj2" fmla="val 50000"/>
              </a:avLst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9981" name="TextBox 7"/>
            <p:cNvSpPr txBox="1">
              <a:spLocks noChangeArrowheads="1"/>
            </p:cNvSpPr>
            <p:nvPr/>
          </p:nvSpPr>
          <p:spPr bwMode="auto">
            <a:xfrm>
              <a:off x="2438400" y="4419600"/>
              <a:ext cx="14326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itchFamily="34" charset="0"/>
                </a:rPr>
                <a:t>Bird access distance</a:t>
              </a:r>
            </a:p>
          </p:txBody>
        </p:sp>
      </p:grp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35641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ea typeface="ＭＳ Ｐゴシック" pitchFamily="34" charset="-128"/>
              </a:rPr>
              <a:t>Streamer Lines</a:t>
            </a:r>
            <a:br>
              <a:rPr lang="en-US" altLang="en-US" sz="3200" dirty="0">
                <a:ea typeface="ＭＳ Ｐゴシック" pitchFamily="34" charset="-128"/>
              </a:rPr>
            </a:br>
            <a:r>
              <a:rPr lang="en-US" altLang="en-US" sz="3200" dirty="0">
                <a:ea typeface="ＭＳ Ｐゴシック" pitchFamily="34" charset="-128"/>
              </a:rPr>
              <a:t>The length in the air with streamers scares birds</a:t>
            </a:r>
            <a:br>
              <a:rPr lang="en-US" altLang="en-US" sz="3200" dirty="0">
                <a:ea typeface="ＭＳ Ｐゴシック" pitchFamily="34" charset="-128"/>
              </a:rPr>
            </a:br>
            <a:r>
              <a:rPr lang="en-US" altLang="en-US" sz="3200" dirty="0">
                <a:ea typeface="ＭＳ Ｐゴシック" pitchFamily="34" charset="-128"/>
              </a:rPr>
              <a:t>from the area with baited hooks within reach of birds</a:t>
            </a:r>
            <a:endParaRPr lang="en-US" alt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88865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81000" y="3505200"/>
            <a:ext cx="403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Lining Tube: </a:t>
            </a:r>
            <a:r>
              <a:rPr lang="en-US" b="1">
                <a:solidFill>
                  <a:srgbClr val="000000"/>
                </a:solidFill>
              </a:rPr>
              <a:t>79%  Reduction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1722438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124450" y="3429000"/>
            <a:ext cx="27196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Line Shooter: </a:t>
            </a:r>
            <a:r>
              <a:rPr lang="en-US" b="1" dirty="0"/>
              <a:t>54% Increase</a:t>
            </a:r>
          </a:p>
        </p:txBody>
      </p:sp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8200"/>
            <a:ext cx="2057400" cy="1446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48200"/>
            <a:ext cx="2286000" cy="1474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7239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Weights: </a:t>
            </a:r>
            <a:r>
              <a:rPr lang="en-US" b="1" dirty="0">
                <a:solidFill>
                  <a:srgbClr val="000000"/>
                </a:solidFill>
              </a:rPr>
              <a:t>37% Reduction</a:t>
            </a:r>
            <a:r>
              <a:rPr lang="en-US" dirty="0">
                <a:solidFill>
                  <a:srgbClr val="000000"/>
                </a:solidFill>
              </a:rPr>
              <a:t> (28g/10  m + 2 kg/100 m)  </a:t>
            </a:r>
          </a:p>
        </p:txBody>
      </p:sp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1830388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3429000" y="2574925"/>
            <a:ext cx="2213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Weights (4.5 kg/90m)</a:t>
            </a:r>
          </a:p>
          <a:p>
            <a:r>
              <a:rPr lang="en-US" b="1">
                <a:solidFill>
                  <a:srgbClr val="000000"/>
                </a:solidFill>
              </a:rPr>
              <a:t>79% Reduction</a:t>
            </a:r>
          </a:p>
        </p:txBody>
      </p:sp>
      <p:sp>
        <p:nvSpPr>
          <p:cNvPr id="156683" name="Text Box 11"/>
          <p:cNvSpPr txBox="1">
            <a:spLocks noChangeArrowheads="1"/>
          </p:cNvSpPr>
          <p:nvPr/>
        </p:nvSpPr>
        <p:spPr bwMode="auto">
          <a:xfrm>
            <a:off x="2971800" y="3948113"/>
            <a:ext cx="469112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Hand Bait </a:t>
            </a:r>
            <a:r>
              <a:rPr lang="mr-IN" sz="3200" b="1" dirty="0">
                <a:solidFill>
                  <a:srgbClr val="000000"/>
                </a:solidFill>
              </a:rPr>
              <a:t>–</a:t>
            </a:r>
            <a:r>
              <a:rPr lang="en-US" sz="3200" b="1" dirty="0">
                <a:solidFill>
                  <a:srgbClr val="000000"/>
                </a:solidFill>
              </a:rPr>
              <a:t> Sablefish 2009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6684" name="Text Box 12"/>
          <p:cNvSpPr txBox="1">
            <a:spLocks noChangeArrowheads="1"/>
          </p:cNvSpPr>
          <p:nvPr/>
        </p:nvSpPr>
        <p:spPr bwMode="auto">
          <a:xfrm>
            <a:off x="2895600" y="182563"/>
            <a:ext cx="472417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Autoline - Pacific Cod 2009</a:t>
            </a:r>
          </a:p>
        </p:txBody>
      </p:sp>
    </p:spTree>
    <p:extLst>
      <p:ext uri="{BB962C8B-B14F-4D97-AF65-F5344CB8AC3E}">
        <p14:creationId xmlns:p14="http://schemas.microsoft.com/office/powerpoint/2010/main" val="28629926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Sablefish Results</a:t>
            </a:r>
          </a:p>
        </p:txBody>
      </p:sp>
      <p:pic>
        <p:nvPicPr>
          <p:cNvPr id="4" name="Picture 3" descr="Figure_11_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538" y="1171415"/>
            <a:ext cx="6741777" cy="5313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599" y="6573631"/>
            <a:ext cx="2599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>
                <a:solidFill>
                  <a:prstClr val="black"/>
                </a:solidFill>
              </a:rPr>
              <a:t>Melvin et al., 2001, Washington Sea Grant</a:t>
            </a:r>
          </a:p>
        </p:txBody>
      </p:sp>
    </p:spTree>
    <p:extLst>
      <p:ext uri="{BB962C8B-B14F-4D97-AF65-F5344CB8AC3E}">
        <p14:creationId xmlns:p14="http://schemas.microsoft.com/office/powerpoint/2010/main" val="1724507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Pacific Cod Results</a:t>
            </a:r>
          </a:p>
        </p:txBody>
      </p:sp>
      <p:pic>
        <p:nvPicPr>
          <p:cNvPr id="4" name="Picture 3" descr="Figure_19_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983" y="1241418"/>
            <a:ext cx="6662039" cy="5220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599" y="6573631"/>
            <a:ext cx="2599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>
                <a:solidFill>
                  <a:prstClr val="black"/>
                </a:solidFill>
              </a:rPr>
              <a:t>Melvin et al., 2001, Washington Sea Grant</a:t>
            </a:r>
          </a:p>
        </p:txBody>
      </p:sp>
    </p:spTree>
    <p:extLst>
      <p:ext uri="{BB962C8B-B14F-4D97-AF65-F5344CB8AC3E}">
        <p14:creationId xmlns:p14="http://schemas.microsoft.com/office/powerpoint/2010/main" val="1015666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131" y="119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Streamer Lines Did Not Effect Fish Catch</a:t>
            </a:r>
          </a:p>
        </p:txBody>
      </p:sp>
      <p:pic>
        <p:nvPicPr>
          <p:cNvPr id="3" name="Picture 2" descr="Figure_8_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2" y="1992451"/>
            <a:ext cx="4160982" cy="4252432"/>
          </a:xfrm>
          <a:prstGeom prst="rect">
            <a:avLst/>
          </a:prstGeom>
        </p:spPr>
      </p:pic>
      <p:pic>
        <p:nvPicPr>
          <p:cNvPr id="4" name="Picture 3" descr="Figure_16_e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415" y="1624807"/>
            <a:ext cx="4027759" cy="4620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316" y="1305984"/>
            <a:ext cx="589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Sablefish							Pacific Cod</a:t>
            </a:r>
          </a:p>
        </p:txBody>
      </p:sp>
    </p:spTree>
    <p:extLst>
      <p:ext uri="{BB962C8B-B14F-4D97-AF65-F5344CB8AC3E}">
        <p14:creationId xmlns:p14="http://schemas.microsoft.com/office/powerpoint/2010/main" val="250146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amerlines4allBo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20" y="0"/>
            <a:ext cx="9631520" cy="6858000"/>
          </a:xfrm>
          <a:prstGeom prst="rect">
            <a:avLst/>
          </a:prstGeom>
        </p:spPr>
      </p:pic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1574800" y="571500"/>
            <a:ext cx="5854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buFontTx/>
              <a:buNone/>
              <a:defRPr/>
            </a:pPr>
            <a:r>
              <a:rPr lang="en-US" sz="3200" dirty="0">
                <a:solidFill>
                  <a:srgbClr val="000000"/>
                </a:solidFill>
              </a:rPr>
              <a:t>Paired Streamer Lines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9591" y="5036403"/>
            <a:ext cx="6252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Streamer lines were voluntarily adopted in 2002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required in 2004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475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10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+mn-lt"/>
              </a:rPr>
              <a:t>Lingering Issues: What About …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3900" y="1951038"/>
            <a:ext cx="5562600" cy="4114800"/>
          </a:xfrm>
        </p:spPr>
        <p:txBody>
          <a:bodyPr/>
          <a:lstStyle/>
          <a:p>
            <a:r>
              <a:rPr lang="en-US" dirty="0"/>
              <a:t>Small Boats &lt; 55 feet</a:t>
            </a:r>
          </a:p>
          <a:p>
            <a:r>
              <a:rPr lang="en-US" dirty="0"/>
              <a:t>Inside Waters</a:t>
            </a:r>
          </a:p>
          <a:p>
            <a:pPr eaLnBrk="1" hangingPunct="1"/>
            <a:r>
              <a:rPr lang="en-US" dirty="0"/>
              <a:t>Residual Bycatch</a:t>
            </a:r>
          </a:p>
        </p:txBody>
      </p:sp>
    </p:spTree>
    <p:extLst>
      <p:ext uri="{BB962C8B-B14F-4D97-AF65-F5344CB8AC3E}">
        <p14:creationId xmlns:p14="http://schemas.microsoft.com/office/powerpoint/2010/main" val="230108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Small Boats (&lt; 55 feet ) Issues</a:t>
            </a:r>
            <a:br>
              <a:rPr lang="en-US" sz="3200" dirty="0">
                <a:solidFill>
                  <a:srgbClr val="000000"/>
                </a:solidFill>
                <a:latin typeface="+mn-lt"/>
              </a:rPr>
            </a:br>
            <a:r>
              <a:rPr lang="en-US" sz="3200" dirty="0">
                <a:solidFill>
                  <a:srgbClr val="000000"/>
                </a:solidFill>
                <a:latin typeface="+mn-lt"/>
              </a:rPr>
              <a:t>78 % of Alaska fleet (2004)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90700"/>
            <a:ext cx="7772400" cy="41783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S-Lines/Performance standards appropriate?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Too Small for observers - no data on bird bycatch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Snap-on vs. fixed gear 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Rigging/ infrastructure for streamer lines?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Small crews (one or two persons)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No discharge - deliver whole fish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Longline 5 to 15 days/year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Risk to albatrosses in Inside Waters (PWS, SE, CI)?</a:t>
            </a:r>
          </a:p>
          <a:p>
            <a:pPr marL="0" indent="0" eaLnBrk="1" hangingPunct="1">
              <a:buNone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0400" y="63500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Melvin and Wainstein 2006 </a:t>
            </a:r>
            <a:r>
              <a:rPr lang="mr-IN" dirty="0"/>
              <a:t>WSG-AS 05-07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8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 descr="CFearProfi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338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1" name="Picture 3" descr="Morg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2" name="Picture 4" descr="Laur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352800" cy="2233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4" name="Text Box 6"/>
          <p:cNvSpPr txBox="1">
            <a:spLocks noChangeArrowheads="1"/>
          </p:cNvSpPr>
          <p:nvPr/>
        </p:nvSpPr>
        <p:spPr bwMode="auto">
          <a:xfrm>
            <a:off x="6477000" y="5638800"/>
            <a:ext cx="198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Bowpicker/ Snap-on Gear</a:t>
            </a:r>
          </a:p>
        </p:txBody>
      </p:sp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533400" y="5791200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Combination/</a:t>
            </a:r>
          </a:p>
          <a:p>
            <a:r>
              <a:rPr lang="en-US">
                <a:solidFill>
                  <a:srgbClr val="000000"/>
                </a:solidFill>
              </a:rPr>
              <a:t> Fixed Gear </a:t>
            </a:r>
          </a:p>
        </p:txBody>
      </p:sp>
      <p:sp>
        <p:nvSpPr>
          <p:cNvPr id="462856" name="Text Box 8"/>
          <p:cNvSpPr txBox="1">
            <a:spLocks noChangeArrowheads="1"/>
          </p:cNvSpPr>
          <p:nvPr/>
        </p:nvSpPr>
        <p:spPr bwMode="auto">
          <a:xfrm>
            <a:off x="3505200" y="5791200"/>
            <a:ext cx="16389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Salmon Troller/ </a:t>
            </a:r>
          </a:p>
          <a:p>
            <a:r>
              <a:rPr lang="en-US">
                <a:solidFill>
                  <a:srgbClr val="000000"/>
                </a:solidFill>
              </a:rPr>
              <a:t>Snap-on Gear</a:t>
            </a:r>
          </a:p>
        </p:txBody>
      </p:sp>
      <p:pic>
        <p:nvPicPr>
          <p:cNvPr id="4628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6638"/>
            <a:ext cx="706438" cy="105092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62859" name="Line 11"/>
          <p:cNvSpPr>
            <a:spLocks noChangeShapeType="1"/>
          </p:cNvSpPr>
          <p:nvPr/>
        </p:nvSpPr>
        <p:spPr bwMode="auto">
          <a:xfrm>
            <a:off x="3638550" y="2095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2860" name="Line 12"/>
          <p:cNvSpPr>
            <a:spLocks noChangeShapeType="1"/>
          </p:cNvSpPr>
          <p:nvPr/>
        </p:nvSpPr>
        <p:spPr bwMode="auto">
          <a:xfrm>
            <a:off x="685800" y="1876425"/>
            <a:ext cx="42672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2862" name="Line 14"/>
          <p:cNvSpPr>
            <a:spLocks noChangeShapeType="1"/>
          </p:cNvSpPr>
          <p:nvPr/>
        </p:nvSpPr>
        <p:spPr bwMode="auto">
          <a:xfrm>
            <a:off x="609600" y="2590800"/>
            <a:ext cx="409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838200" y="1905000"/>
            <a:ext cx="3876675" cy="5826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62864" name="Arc 16"/>
          <p:cNvSpPr>
            <a:spLocks/>
          </p:cNvSpPr>
          <p:nvPr/>
        </p:nvSpPr>
        <p:spPr bwMode="auto">
          <a:xfrm>
            <a:off x="844550" y="1878013"/>
            <a:ext cx="4179888" cy="8731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80"/>
              <a:gd name="T1" fmla="*/ 0 h 21600"/>
              <a:gd name="T2" fmla="*/ 21580 w 21580"/>
              <a:gd name="T3" fmla="*/ 20673 h 21600"/>
              <a:gd name="T4" fmla="*/ 0 w 215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80" h="21600" fill="none" extrusionOk="0">
                <a:moveTo>
                  <a:pt x="0" y="-1"/>
                </a:moveTo>
                <a:cubicBezTo>
                  <a:pt x="11568" y="-1"/>
                  <a:pt x="21083" y="9114"/>
                  <a:pt x="21580" y="20672"/>
                </a:cubicBezTo>
              </a:path>
              <a:path w="21580" h="21600" stroke="0" extrusionOk="0">
                <a:moveTo>
                  <a:pt x="0" y="-1"/>
                </a:moveTo>
                <a:cubicBezTo>
                  <a:pt x="11568" y="-1"/>
                  <a:pt x="21083" y="9114"/>
                  <a:pt x="21580" y="20672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6286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344613"/>
            <a:ext cx="41433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58900"/>
            <a:ext cx="412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684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1128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930275"/>
            <a:ext cx="4127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4684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944563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3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958850"/>
            <a:ext cx="4127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06838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711200"/>
            <a:ext cx="412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6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58800"/>
            <a:ext cx="4127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7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1128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2144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7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21443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80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308100"/>
            <a:ext cx="412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2881" name="Text Box 33"/>
          <p:cNvSpPr txBox="1">
            <a:spLocks noChangeArrowheads="1"/>
          </p:cNvSpPr>
          <p:nvPr/>
        </p:nvSpPr>
        <p:spPr bwMode="auto">
          <a:xfrm>
            <a:off x="941388" y="2590800"/>
            <a:ext cx="2784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Seabird Access Window (m)</a:t>
            </a:r>
          </a:p>
        </p:txBody>
      </p:sp>
      <p:pic>
        <p:nvPicPr>
          <p:cNvPr id="46288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068388"/>
            <a:ext cx="4127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1193800" y="78740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62888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1" b="45862"/>
          <a:stretch>
            <a:fillRect/>
          </a:stretch>
        </p:blipFill>
        <p:spPr bwMode="auto">
          <a:xfrm>
            <a:off x="5181600" y="990600"/>
            <a:ext cx="39624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2889" name="Text Box 41"/>
          <p:cNvSpPr txBox="1">
            <a:spLocks noChangeArrowheads="1"/>
          </p:cNvSpPr>
          <p:nvPr/>
        </p:nvSpPr>
        <p:spPr bwMode="auto">
          <a:xfrm>
            <a:off x="2079625" y="373063"/>
            <a:ext cx="6530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Solutions for Small Boats (&lt; 55 feet) </a:t>
            </a:r>
          </a:p>
        </p:txBody>
      </p:sp>
    </p:spTree>
    <p:extLst>
      <p:ext uri="{BB962C8B-B14F-4D97-AF65-F5344CB8AC3E}">
        <p14:creationId xmlns:p14="http://schemas.microsoft.com/office/powerpoint/2010/main" val="1838119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+mn-lt"/>
              </a:rPr>
              <a:t>Conclusions: Small Boats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1026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Snap-on Gear:</a:t>
            </a:r>
          </a:p>
          <a:p>
            <a:pPr lvl="1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Slower setting speeds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 shorter access window less risk</a:t>
            </a:r>
          </a:p>
          <a:p>
            <a:pPr lvl="1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Reduced SL performance requirements (aerial extent) justified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Fixed Gear:</a:t>
            </a:r>
          </a:p>
          <a:p>
            <a:pPr lvl="1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Faster vessel speeds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 longer access window  high risk</a:t>
            </a:r>
          </a:p>
          <a:p>
            <a:pPr lvl="1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Current requirements for larger vessels appropriate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Vessel speed critical to risk </a:t>
            </a:r>
            <a:r>
              <a:rPr lang="mr-IN" sz="2800" dirty="0">
                <a:solidFill>
                  <a:srgbClr val="000000"/>
                </a:solidFill>
              </a:rPr>
              <a:t>–</a:t>
            </a:r>
            <a:r>
              <a:rPr lang="en-US" sz="2800" dirty="0">
                <a:solidFill>
                  <a:srgbClr val="000000"/>
                </a:solidFill>
              </a:rPr>
              <a:t> not vessel length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9900" y="6165334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Melvin and Wainstein 2006 </a:t>
            </a:r>
            <a:r>
              <a:rPr lang="mr-IN" dirty="0"/>
              <a:t>WSG-AS 05-07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8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30148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600" dirty="0"/>
              <a:t>Fishery Description: Alaskan Longline Fisheries</a:t>
            </a:r>
            <a:br>
              <a:rPr lang="en-US" sz="2000" dirty="0"/>
            </a:br>
            <a:br>
              <a:rPr lang="en-US" sz="2000" dirty="0"/>
            </a:br>
            <a:r>
              <a:rPr lang="en-US" sz="3100" dirty="0"/>
              <a:t>One of the largest (US$ 300 million ex-vessel value, 1,000 vessels) and most diverse commercial demersal longline fisheries in the world.</a:t>
            </a:r>
            <a:r>
              <a:rPr lang="en-US" sz="3100" dirty="0">
                <a:effectLst/>
              </a:rPr>
              <a:t> </a:t>
            </a:r>
            <a:br>
              <a:rPr lang="en-US" sz="3100" dirty="0">
                <a:effectLst/>
              </a:rPr>
            </a:br>
            <a:br>
              <a:rPr lang="en-US" sz="3100" dirty="0"/>
            </a:br>
            <a:br>
              <a:rPr lang="en-US" sz="3100" dirty="0"/>
            </a:br>
            <a:endParaRPr lang="en-US" sz="3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3836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Mostly separate fleets targeting four species: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High Vessels diversity: Ships to skiffs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751058"/>
              </p:ext>
            </p:extLst>
          </p:nvPr>
        </p:nvGraphicFramePr>
        <p:xfrm>
          <a:off x="562429" y="3590471"/>
          <a:ext cx="82423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Worksheet" r:id="rId3" imgW="8242300" imgH="1600200" progId="Excel.Sheet.12">
                  <p:embed/>
                </p:oleObj>
              </mc:Choice>
              <mc:Fallback>
                <p:oleObj name="Worksheet" r:id="rId3" imgW="8242300" imgH="1600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429" y="3590471"/>
                        <a:ext cx="82423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5273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981200" y="1676400"/>
            <a:ext cx="6140450" cy="4259263"/>
            <a:chOff x="212" y="101"/>
            <a:chExt cx="5328" cy="4118"/>
          </a:xfrm>
        </p:grpSpPr>
        <p:pic>
          <p:nvPicPr>
            <p:cNvPr id="56340" name="Picture 3" descr="stations_ppt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" y="101"/>
              <a:ext cx="5328" cy="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1" name="Oval 4"/>
            <p:cNvSpPr>
              <a:spLocks noChangeArrowheads="1"/>
            </p:cNvSpPr>
            <p:nvPr/>
          </p:nvSpPr>
          <p:spPr bwMode="auto">
            <a:xfrm>
              <a:off x="4001" y="3586"/>
              <a:ext cx="48" cy="4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42" name="AutoShape 5"/>
            <p:cNvSpPr>
              <a:spLocks noChangeArrowheads="1"/>
            </p:cNvSpPr>
            <p:nvPr/>
          </p:nvSpPr>
          <p:spPr bwMode="auto">
            <a:xfrm>
              <a:off x="4001" y="3435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6343" name="Group 6"/>
            <p:cNvGrpSpPr>
              <a:grpSpLocks/>
            </p:cNvGrpSpPr>
            <p:nvPr/>
          </p:nvGrpSpPr>
          <p:grpSpPr bwMode="auto">
            <a:xfrm>
              <a:off x="3994" y="3729"/>
              <a:ext cx="63" cy="63"/>
              <a:chOff x="3696" y="3333"/>
              <a:chExt cx="63" cy="63"/>
            </a:xfrm>
          </p:grpSpPr>
          <p:sp>
            <p:nvSpPr>
              <p:cNvPr id="56344" name="Line 7"/>
              <p:cNvSpPr>
                <a:spLocks noChangeShapeType="1"/>
              </p:cNvSpPr>
              <p:nvPr/>
            </p:nvSpPr>
            <p:spPr bwMode="auto">
              <a:xfrm>
                <a:off x="3696" y="3366"/>
                <a:ext cx="63" cy="0"/>
              </a:xfrm>
              <a:prstGeom prst="line">
                <a:avLst/>
              </a:prstGeom>
              <a:noFill/>
              <a:ln w="38100">
                <a:solidFill>
                  <a:srgbClr val="B744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5" name="Line 8"/>
              <p:cNvSpPr>
                <a:spLocks noChangeShapeType="1"/>
              </p:cNvSpPr>
              <p:nvPr/>
            </p:nvSpPr>
            <p:spPr bwMode="auto">
              <a:xfrm rot="-5400000">
                <a:off x="3694" y="3365"/>
                <a:ext cx="63" cy="0"/>
              </a:xfrm>
              <a:prstGeom prst="line">
                <a:avLst/>
              </a:prstGeom>
              <a:noFill/>
              <a:ln w="38100">
                <a:solidFill>
                  <a:srgbClr val="B744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6323" name="Text Box 9"/>
          <p:cNvSpPr txBox="1">
            <a:spLocks noChangeArrowheads="1"/>
          </p:cNvSpPr>
          <p:nvPr/>
        </p:nvSpPr>
        <p:spPr bwMode="auto">
          <a:xfrm>
            <a:off x="1295400" y="304800"/>
            <a:ext cx="6705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Seabird Observations from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Longline Stock Assessment Surveys</a:t>
            </a:r>
          </a:p>
        </p:txBody>
      </p:sp>
      <p:pic>
        <p:nvPicPr>
          <p:cNvPr id="56326" name="Picture 12" descr="W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" y="152400"/>
            <a:ext cx="914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27"/>
          <p:cNvSpPr txBox="1">
            <a:spLocks noChangeArrowheads="1"/>
          </p:cNvSpPr>
          <p:nvPr/>
        </p:nvSpPr>
        <p:spPr bwMode="auto">
          <a:xfrm>
            <a:off x="3161095" y="4022725"/>
            <a:ext cx="27710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+mn-lt"/>
              </a:rPr>
              <a:t>June through August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+mn-lt"/>
              </a:rPr>
              <a:t>2002 to 2004</a:t>
            </a:r>
          </a:p>
        </p:txBody>
      </p:sp>
      <p:pic>
        <p:nvPicPr>
          <p:cNvPr id="27" name="Picture 9" descr="noaa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3" y="341312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stalin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" y="4472722"/>
            <a:ext cx="638175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olor logo from h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3" y="2431256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12"/>
          <p:cNvGrpSpPr>
            <a:grpSpLocks/>
          </p:cNvGrpSpPr>
          <p:nvPr/>
        </p:nvGrpSpPr>
        <p:grpSpPr bwMode="auto">
          <a:xfrm>
            <a:off x="110750" y="1250950"/>
            <a:ext cx="1268413" cy="750888"/>
            <a:chOff x="23" y="2202"/>
            <a:chExt cx="1208" cy="709"/>
          </a:xfrm>
        </p:grpSpPr>
        <p:grpSp>
          <p:nvGrpSpPr>
            <p:cNvPr id="31" name="Group 13"/>
            <p:cNvGrpSpPr>
              <a:grpSpLocks/>
            </p:cNvGrpSpPr>
            <p:nvPr/>
          </p:nvGrpSpPr>
          <p:grpSpPr bwMode="auto">
            <a:xfrm>
              <a:off x="242" y="2202"/>
              <a:ext cx="766" cy="430"/>
              <a:chOff x="50" y="818"/>
              <a:chExt cx="860" cy="430"/>
            </a:xfrm>
          </p:grpSpPr>
          <p:pic>
            <p:nvPicPr>
              <p:cNvPr id="34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864"/>
                <a:ext cx="768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Rectangle 15"/>
              <p:cNvSpPr>
                <a:spLocks noChangeArrowheads="1"/>
              </p:cNvSpPr>
              <p:nvPr/>
            </p:nvSpPr>
            <p:spPr bwMode="auto">
              <a:xfrm>
                <a:off x="96" y="818"/>
                <a:ext cx="768" cy="48"/>
              </a:xfrm>
              <a:prstGeom prst="rect">
                <a:avLst/>
              </a:prstGeom>
              <a:solidFill>
                <a:srgbClr val="FFFFFF"/>
              </a:solidFill>
              <a:ln w="825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/>
            </p:nvSpPr>
            <p:spPr bwMode="auto">
              <a:xfrm>
                <a:off x="50" y="864"/>
                <a:ext cx="48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862" y="864"/>
                <a:ext cx="48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23" y="2623"/>
              <a:ext cx="12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700">
                  <a:latin typeface="Times New Roman" charset="0"/>
                  <a:cs typeface="ＭＳ Ｐゴシック" charset="0"/>
                </a:rPr>
                <a:t>INTERNATIONAL PACIFIC</a:t>
              </a:r>
            </a:p>
            <a:p>
              <a:pPr algn="ctr"/>
              <a:r>
                <a:rPr lang="en-US" sz="700">
                  <a:latin typeface="Times New Roman" charset="0"/>
                  <a:cs typeface="ＭＳ Ｐゴシック" charset="0"/>
                </a:rPr>
                <a:t>HALIBUT COMMISSION</a:t>
              </a:r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956" y="2230"/>
              <a:ext cx="101" cy="4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34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0"/>
            <a:ext cx="5104357" cy="395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4" r="9487"/>
          <a:stretch/>
        </p:blipFill>
        <p:spPr>
          <a:xfrm>
            <a:off x="152400" y="823990"/>
            <a:ext cx="388620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93" y="3224290"/>
            <a:ext cx="3474214" cy="239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800" y="3736580"/>
            <a:ext cx="4322396" cy="3241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396" y="5942889"/>
            <a:ext cx="368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Arial" charset="0"/>
              </a:rPr>
              <a:t>Suryan et al. 2006, 2007, 2008, Suryan &amp; Fischer 2010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Deguchi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et al. 2014, Suryan </a:t>
            </a:r>
            <a:r>
              <a:rPr lang="en-US" sz="1200" b="0" dirty="0">
                <a:solidFill>
                  <a:srgbClr val="000000"/>
                </a:solidFill>
                <a:latin typeface="Arial" charset="0"/>
              </a:rPr>
              <a:t>&amp; </a:t>
            </a:r>
            <a:r>
              <a:rPr lang="en-US" sz="1200" b="0" dirty="0" err="1">
                <a:solidFill>
                  <a:srgbClr val="000000"/>
                </a:solidFill>
                <a:latin typeface="Arial" charset="0"/>
              </a:rPr>
              <a:t>Kuletz</a:t>
            </a:r>
            <a:r>
              <a:rPr lang="en-US" sz="1200" b="0" dirty="0">
                <a:solidFill>
                  <a:srgbClr val="000000"/>
                </a:solidFill>
                <a:latin typeface="Arial" charset="0"/>
              </a:rPr>
              <a:t> 2018, Orben et al. 2018</a:t>
            </a:r>
          </a:p>
        </p:txBody>
      </p:sp>
      <p:sp>
        <p:nvSpPr>
          <p:cNvPr id="6" name="Oval 5"/>
          <p:cNvSpPr/>
          <p:nvPr/>
        </p:nvSpPr>
        <p:spPr>
          <a:xfrm>
            <a:off x="152400" y="128235"/>
            <a:ext cx="3783203" cy="7549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More Industry Requested Research </a:t>
            </a:r>
          </a:p>
        </p:txBody>
      </p:sp>
    </p:spTree>
    <p:extLst>
      <p:ext uri="{BB962C8B-B14F-4D97-AF65-F5344CB8AC3E}">
        <p14:creationId xmlns:p14="http://schemas.microsoft.com/office/powerpoint/2010/main" val="4123190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100" y="2007930"/>
            <a:ext cx="6350000" cy="485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525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Abadi MT Condensed Light"/>
              </a:rPr>
              <a:t>Survey and Telemetry </a:t>
            </a:r>
            <a:br>
              <a:rPr lang="en-US" sz="3200" dirty="0">
                <a:solidFill>
                  <a:srgbClr val="000000"/>
                </a:solidFill>
                <a:cs typeface="Abadi MT Condensed Light"/>
              </a:rPr>
            </a:br>
            <a:r>
              <a:rPr lang="en-US" sz="3200" dirty="0">
                <a:solidFill>
                  <a:srgbClr val="000000"/>
                </a:solidFill>
                <a:cs typeface="Abadi MT Condensed Light"/>
              </a:rPr>
              <a:t>Data Eliminate Seabird Avoidance Requirements in PWS, SE, CI </a:t>
            </a:r>
            <a:br>
              <a:rPr lang="en-US" sz="3200" dirty="0">
                <a:solidFill>
                  <a:srgbClr val="000000"/>
                </a:solidFill>
                <a:cs typeface="Abadi MT Condensed Light"/>
              </a:rPr>
            </a:br>
            <a:r>
              <a:rPr lang="en-US" sz="2400" dirty="0">
                <a:solidFill>
                  <a:srgbClr val="000000"/>
                </a:solidFill>
                <a:cs typeface="Abadi MT Condensed Light"/>
              </a:rPr>
              <a:t>Affecting 42% of fleet of which 85% were small vessels</a:t>
            </a:r>
            <a:br>
              <a:rPr lang="en-US" sz="2400" dirty="0">
                <a:solidFill>
                  <a:srgbClr val="000000"/>
                </a:solidFill>
                <a:cs typeface="Abadi MT Condensed Light"/>
              </a:rPr>
            </a:br>
            <a:endParaRPr lang="en-US" sz="2400" dirty="0">
              <a:solidFill>
                <a:srgbClr val="000000"/>
              </a:solidFill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4591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678881"/>
            <a:ext cx="3158579" cy="210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0" name="Text Box 10">
            <a:extLst>
              <a:ext uri="{FF2B5EF4-FFF2-40B4-BE49-F238E27FC236}">
                <a16:creationId xmlns:a16="http://schemas.microsoft.com/office/drawing/2014/main" id="{18C794A8-737F-9749-A75F-A1373D18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  <a:cs typeface="+mn-cs"/>
              </a:rPr>
              <a:t>Auto Bait - 4.5 kg/ 90 m)</a:t>
            </a:r>
          </a:p>
        </p:txBody>
      </p:sp>
      <p:sp>
        <p:nvSpPr>
          <p:cNvPr id="307212" name="Text Box 12">
            <a:extLst>
              <a:ext uri="{FF2B5EF4-FFF2-40B4-BE49-F238E27FC236}">
                <a16:creationId xmlns:a16="http://schemas.microsoft.com/office/drawing/2014/main" id="{E5AE57B5-C25F-3749-B869-E7CDC3EBC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563"/>
            <a:ext cx="8737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Integrated Weight Longlines: an alternative to added Weight for freezer-longline fleet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79" y="1678881"/>
            <a:ext cx="3010825" cy="22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112"/>
          <p:cNvSpPr>
            <a:spLocks noChangeArrowheads="1"/>
          </p:cNvSpPr>
          <p:nvPr/>
        </p:nvSpPr>
        <p:spPr bwMode="auto">
          <a:xfrm>
            <a:off x="2411414" y="4973638"/>
            <a:ext cx="455612" cy="16668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Rectangle 113"/>
          <p:cNvSpPr>
            <a:spLocks noChangeArrowheads="1"/>
          </p:cNvSpPr>
          <p:nvPr/>
        </p:nvSpPr>
        <p:spPr bwMode="auto">
          <a:xfrm>
            <a:off x="2867026" y="4975225"/>
            <a:ext cx="989013" cy="1651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115"/>
          <p:cNvSpPr>
            <a:spLocks noChangeArrowheads="1"/>
          </p:cNvSpPr>
          <p:nvPr/>
        </p:nvSpPr>
        <p:spPr bwMode="auto">
          <a:xfrm>
            <a:off x="2403476" y="5203825"/>
            <a:ext cx="703263" cy="1539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Rectangle 116"/>
          <p:cNvSpPr>
            <a:spLocks noChangeArrowheads="1"/>
          </p:cNvSpPr>
          <p:nvPr/>
        </p:nvSpPr>
        <p:spPr bwMode="auto">
          <a:xfrm>
            <a:off x="3098801" y="5205413"/>
            <a:ext cx="1343025" cy="1460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" name="Group 163"/>
          <p:cNvGrpSpPr>
            <a:grpSpLocks/>
          </p:cNvGrpSpPr>
          <p:nvPr/>
        </p:nvGrpSpPr>
        <p:grpSpPr bwMode="auto">
          <a:xfrm>
            <a:off x="1958976" y="4149725"/>
            <a:ext cx="3957638" cy="2286000"/>
            <a:chOff x="336" y="2496"/>
            <a:chExt cx="2493" cy="1440"/>
          </a:xfrm>
        </p:grpSpPr>
        <p:sp>
          <p:nvSpPr>
            <p:cNvPr id="60" name="Line 118"/>
            <p:cNvSpPr>
              <a:spLocks noChangeShapeType="1"/>
            </p:cNvSpPr>
            <p:nvPr/>
          </p:nvSpPr>
          <p:spPr bwMode="auto">
            <a:xfrm>
              <a:off x="615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19"/>
            <p:cNvSpPr>
              <a:spLocks noChangeShapeType="1"/>
            </p:cNvSpPr>
            <p:nvPr/>
          </p:nvSpPr>
          <p:spPr bwMode="auto">
            <a:xfrm>
              <a:off x="922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20"/>
            <p:cNvSpPr>
              <a:spLocks noChangeShapeType="1"/>
            </p:cNvSpPr>
            <p:nvPr/>
          </p:nvSpPr>
          <p:spPr bwMode="auto">
            <a:xfrm>
              <a:off x="1233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21"/>
            <p:cNvSpPr>
              <a:spLocks noChangeShapeType="1"/>
            </p:cNvSpPr>
            <p:nvPr/>
          </p:nvSpPr>
          <p:spPr bwMode="auto">
            <a:xfrm>
              <a:off x="1539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22"/>
            <p:cNvSpPr>
              <a:spLocks noChangeShapeType="1"/>
            </p:cNvSpPr>
            <p:nvPr/>
          </p:nvSpPr>
          <p:spPr bwMode="auto">
            <a:xfrm>
              <a:off x="1851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23"/>
            <p:cNvSpPr>
              <a:spLocks noChangeShapeType="1"/>
            </p:cNvSpPr>
            <p:nvPr/>
          </p:nvSpPr>
          <p:spPr bwMode="auto">
            <a:xfrm>
              <a:off x="2157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24"/>
            <p:cNvSpPr>
              <a:spLocks noChangeShapeType="1"/>
            </p:cNvSpPr>
            <p:nvPr/>
          </p:nvSpPr>
          <p:spPr bwMode="auto">
            <a:xfrm>
              <a:off x="2469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25"/>
            <p:cNvSpPr>
              <a:spLocks noChangeShapeType="1"/>
            </p:cNvSpPr>
            <p:nvPr/>
          </p:nvSpPr>
          <p:spPr bwMode="auto">
            <a:xfrm>
              <a:off x="2775" y="3563"/>
              <a:ext cx="1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6"/>
            <p:cNvSpPr>
              <a:spLocks noChangeShapeType="1"/>
            </p:cNvSpPr>
            <p:nvPr/>
          </p:nvSpPr>
          <p:spPr bwMode="auto">
            <a:xfrm>
              <a:off x="615" y="3558"/>
              <a:ext cx="216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27"/>
            <p:cNvSpPr>
              <a:spLocks noChangeShapeType="1"/>
            </p:cNvSpPr>
            <p:nvPr/>
          </p:nvSpPr>
          <p:spPr bwMode="auto">
            <a:xfrm>
              <a:off x="591" y="3490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28"/>
            <p:cNvSpPr>
              <a:spLocks noChangeShapeType="1"/>
            </p:cNvSpPr>
            <p:nvPr/>
          </p:nvSpPr>
          <p:spPr bwMode="auto">
            <a:xfrm>
              <a:off x="591" y="3354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9"/>
            <p:cNvSpPr>
              <a:spLocks noChangeShapeType="1"/>
            </p:cNvSpPr>
            <p:nvPr/>
          </p:nvSpPr>
          <p:spPr bwMode="auto">
            <a:xfrm>
              <a:off x="591" y="3217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30"/>
            <p:cNvSpPr>
              <a:spLocks noChangeShapeType="1"/>
            </p:cNvSpPr>
            <p:nvPr/>
          </p:nvSpPr>
          <p:spPr bwMode="auto">
            <a:xfrm>
              <a:off x="591" y="3076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31"/>
            <p:cNvSpPr>
              <a:spLocks noChangeShapeType="1"/>
            </p:cNvSpPr>
            <p:nvPr/>
          </p:nvSpPr>
          <p:spPr bwMode="auto">
            <a:xfrm>
              <a:off x="591" y="2940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32"/>
            <p:cNvSpPr>
              <a:spLocks noChangeShapeType="1"/>
            </p:cNvSpPr>
            <p:nvPr/>
          </p:nvSpPr>
          <p:spPr bwMode="auto">
            <a:xfrm>
              <a:off x="591" y="2804"/>
              <a:ext cx="19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33"/>
            <p:cNvSpPr>
              <a:spLocks noChangeShapeType="1"/>
            </p:cNvSpPr>
            <p:nvPr/>
          </p:nvSpPr>
          <p:spPr bwMode="auto">
            <a:xfrm flipV="1">
              <a:off x="615" y="2731"/>
              <a:ext cx="1" cy="8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134"/>
            <p:cNvSpPr>
              <a:spLocks noChangeArrowheads="1"/>
            </p:cNvSpPr>
            <p:nvPr/>
          </p:nvSpPr>
          <p:spPr bwMode="auto">
            <a:xfrm>
              <a:off x="613" y="2762"/>
              <a:ext cx="861" cy="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135"/>
            <p:cNvSpPr>
              <a:spLocks noChangeArrowheads="1"/>
            </p:cNvSpPr>
            <p:nvPr/>
          </p:nvSpPr>
          <p:spPr bwMode="auto">
            <a:xfrm>
              <a:off x="1469" y="2763"/>
              <a:ext cx="725" cy="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136"/>
            <p:cNvSpPr>
              <a:spLocks noChangeArrowheads="1"/>
            </p:cNvSpPr>
            <p:nvPr/>
          </p:nvSpPr>
          <p:spPr bwMode="auto">
            <a:xfrm>
              <a:off x="613" y="2895"/>
              <a:ext cx="204" cy="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137"/>
            <p:cNvSpPr>
              <a:spLocks noChangeArrowheads="1"/>
            </p:cNvSpPr>
            <p:nvPr/>
          </p:nvSpPr>
          <p:spPr bwMode="auto">
            <a:xfrm>
              <a:off x="798" y="2896"/>
              <a:ext cx="521" cy="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138"/>
            <p:cNvSpPr>
              <a:spLocks noChangeArrowheads="1"/>
            </p:cNvSpPr>
            <p:nvPr/>
          </p:nvSpPr>
          <p:spPr bwMode="auto">
            <a:xfrm>
              <a:off x="819" y="2896"/>
              <a:ext cx="52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139"/>
            <p:cNvSpPr>
              <a:spLocks noChangeArrowheads="1"/>
            </p:cNvSpPr>
            <p:nvPr/>
          </p:nvSpPr>
          <p:spPr bwMode="auto">
            <a:xfrm>
              <a:off x="621" y="3310"/>
              <a:ext cx="642" cy="9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140"/>
            <p:cNvSpPr>
              <a:spLocks noChangeArrowheads="1"/>
            </p:cNvSpPr>
            <p:nvPr/>
          </p:nvSpPr>
          <p:spPr bwMode="auto">
            <a:xfrm>
              <a:off x="1258" y="3310"/>
              <a:ext cx="881" cy="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141"/>
            <p:cNvSpPr>
              <a:spLocks noChangeArrowheads="1"/>
            </p:cNvSpPr>
            <p:nvPr/>
          </p:nvSpPr>
          <p:spPr bwMode="auto">
            <a:xfrm>
              <a:off x="621" y="3448"/>
              <a:ext cx="628" cy="9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142"/>
            <p:cNvSpPr>
              <a:spLocks noChangeArrowheads="1"/>
            </p:cNvSpPr>
            <p:nvPr/>
          </p:nvSpPr>
          <p:spPr bwMode="auto">
            <a:xfrm>
              <a:off x="1248" y="3446"/>
              <a:ext cx="1104" cy="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80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43"/>
            <p:cNvSpPr>
              <a:spLocks noChangeShapeType="1"/>
            </p:cNvSpPr>
            <p:nvPr/>
          </p:nvSpPr>
          <p:spPr bwMode="auto">
            <a:xfrm>
              <a:off x="615" y="2731"/>
              <a:ext cx="1" cy="8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144"/>
            <p:cNvSpPr>
              <a:spLocks noChangeArrowheads="1"/>
            </p:cNvSpPr>
            <p:nvPr/>
          </p:nvSpPr>
          <p:spPr bwMode="auto">
            <a:xfrm>
              <a:off x="602" y="3599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87" name="Rectangle 145"/>
            <p:cNvSpPr>
              <a:spLocks noChangeArrowheads="1"/>
            </p:cNvSpPr>
            <p:nvPr/>
          </p:nvSpPr>
          <p:spPr bwMode="auto">
            <a:xfrm>
              <a:off x="894" y="359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20</a:t>
              </a:r>
              <a:endParaRPr lang="en-US"/>
            </a:p>
          </p:txBody>
        </p:sp>
        <p:sp>
          <p:nvSpPr>
            <p:cNvPr id="88" name="Rectangle 146"/>
            <p:cNvSpPr>
              <a:spLocks noChangeArrowheads="1"/>
            </p:cNvSpPr>
            <p:nvPr/>
          </p:nvSpPr>
          <p:spPr bwMode="auto">
            <a:xfrm>
              <a:off x="1206" y="359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40</a:t>
              </a:r>
              <a:endParaRPr lang="en-US"/>
            </a:p>
          </p:txBody>
        </p:sp>
        <p:sp>
          <p:nvSpPr>
            <p:cNvPr id="89" name="Rectangle 147"/>
            <p:cNvSpPr>
              <a:spLocks noChangeArrowheads="1"/>
            </p:cNvSpPr>
            <p:nvPr/>
          </p:nvSpPr>
          <p:spPr bwMode="auto">
            <a:xfrm>
              <a:off x="1512" y="359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60</a:t>
              </a:r>
              <a:endParaRPr lang="en-US"/>
            </a:p>
          </p:txBody>
        </p:sp>
        <p:sp>
          <p:nvSpPr>
            <p:cNvPr id="90" name="Rectangle 148"/>
            <p:cNvSpPr>
              <a:spLocks noChangeArrowheads="1"/>
            </p:cNvSpPr>
            <p:nvPr/>
          </p:nvSpPr>
          <p:spPr bwMode="auto">
            <a:xfrm>
              <a:off x="1824" y="359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80</a:t>
              </a:r>
              <a:endParaRPr lang="en-US"/>
            </a:p>
          </p:txBody>
        </p:sp>
        <p:sp>
          <p:nvSpPr>
            <p:cNvPr id="91" name="Rectangle 149"/>
            <p:cNvSpPr>
              <a:spLocks noChangeArrowheads="1"/>
            </p:cNvSpPr>
            <p:nvPr/>
          </p:nvSpPr>
          <p:spPr bwMode="auto">
            <a:xfrm>
              <a:off x="2115" y="359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92" name="Rectangle 150"/>
            <p:cNvSpPr>
              <a:spLocks noChangeArrowheads="1"/>
            </p:cNvSpPr>
            <p:nvPr/>
          </p:nvSpPr>
          <p:spPr bwMode="auto">
            <a:xfrm>
              <a:off x="2427" y="359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120</a:t>
              </a:r>
              <a:endParaRPr lang="en-US"/>
            </a:p>
          </p:txBody>
        </p:sp>
        <p:sp>
          <p:nvSpPr>
            <p:cNvPr id="93" name="Rectangle 151"/>
            <p:cNvSpPr>
              <a:spLocks noChangeArrowheads="1"/>
            </p:cNvSpPr>
            <p:nvPr/>
          </p:nvSpPr>
          <p:spPr bwMode="auto">
            <a:xfrm>
              <a:off x="2733" y="359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140</a:t>
              </a:r>
              <a:endParaRPr lang="en-US"/>
            </a:p>
          </p:txBody>
        </p:sp>
        <p:sp>
          <p:nvSpPr>
            <p:cNvPr id="94" name="Rectangle 152"/>
            <p:cNvSpPr>
              <a:spLocks noChangeArrowheads="1"/>
            </p:cNvSpPr>
            <p:nvPr/>
          </p:nvSpPr>
          <p:spPr bwMode="auto">
            <a:xfrm>
              <a:off x="865" y="3763"/>
              <a:ext cx="16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2 m Seabird Access Window</a:t>
              </a:r>
              <a:endParaRPr lang="en-US"/>
            </a:p>
          </p:txBody>
        </p:sp>
        <p:sp>
          <p:nvSpPr>
            <p:cNvPr id="95" name="Rectangle 153"/>
            <p:cNvSpPr>
              <a:spLocks noChangeArrowheads="1"/>
            </p:cNvSpPr>
            <p:nvPr/>
          </p:nvSpPr>
          <p:spPr bwMode="auto">
            <a:xfrm>
              <a:off x="534" y="3448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96" name="Rectangle 154"/>
            <p:cNvSpPr>
              <a:spLocks noChangeArrowheads="1"/>
            </p:cNvSpPr>
            <p:nvPr/>
          </p:nvSpPr>
          <p:spPr bwMode="auto">
            <a:xfrm>
              <a:off x="534" y="3312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97" name="Rectangle 155"/>
            <p:cNvSpPr>
              <a:spLocks noChangeArrowheads="1"/>
            </p:cNvSpPr>
            <p:nvPr/>
          </p:nvSpPr>
          <p:spPr bwMode="auto">
            <a:xfrm>
              <a:off x="491" y="3176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13</a:t>
              </a:r>
              <a:endParaRPr lang="en-US"/>
            </a:p>
          </p:txBody>
        </p:sp>
        <p:sp>
          <p:nvSpPr>
            <p:cNvPr id="98" name="Rectangle 156"/>
            <p:cNvSpPr>
              <a:spLocks noChangeArrowheads="1"/>
            </p:cNvSpPr>
            <p:nvPr/>
          </p:nvSpPr>
          <p:spPr bwMode="auto">
            <a:xfrm>
              <a:off x="491" y="3034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26</a:t>
              </a:r>
              <a:endParaRPr lang="en-US"/>
            </a:p>
          </p:txBody>
        </p:sp>
        <p:sp>
          <p:nvSpPr>
            <p:cNvPr id="99" name="Rectangle 157"/>
            <p:cNvSpPr>
              <a:spLocks noChangeArrowheads="1"/>
            </p:cNvSpPr>
            <p:nvPr/>
          </p:nvSpPr>
          <p:spPr bwMode="auto">
            <a:xfrm>
              <a:off x="491" y="2898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52</a:t>
              </a:r>
              <a:endParaRPr lang="en-US"/>
            </a:p>
          </p:txBody>
        </p:sp>
        <p:sp>
          <p:nvSpPr>
            <p:cNvPr id="100" name="Rectangle 158"/>
            <p:cNvSpPr>
              <a:spLocks noChangeArrowheads="1"/>
            </p:cNvSpPr>
            <p:nvPr/>
          </p:nvSpPr>
          <p:spPr bwMode="auto">
            <a:xfrm>
              <a:off x="437" y="2762"/>
              <a:ext cx="13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CB </a:t>
              </a:r>
              <a:endParaRPr lang="en-US"/>
            </a:p>
          </p:txBody>
        </p:sp>
        <p:sp>
          <p:nvSpPr>
            <p:cNvPr id="101" name="Rectangle 159"/>
            <p:cNvSpPr>
              <a:spLocks noChangeArrowheads="1"/>
            </p:cNvSpPr>
            <p:nvPr/>
          </p:nvSpPr>
          <p:spPr bwMode="auto">
            <a:xfrm rot="-5400000">
              <a:off x="221" y="3496"/>
              <a:ext cx="23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2" name="Rectangle 160"/>
            <p:cNvSpPr>
              <a:spLocks noChangeArrowheads="1"/>
            </p:cNvSpPr>
            <p:nvPr/>
          </p:nvSpPr>
          <p:spPr bwMode="auto">
            <a:xfrm>
              <a:off x="634" y="2496"/>
              <a:ext cx="95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F/V Frontier Mariner</a:t>
              </a:r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90A387-512D-3443-8492-390F7A43EAFE}"/>
              </a:ext>
            </a:extLst>
          </p:cNvPr>
          <p:cNvSpPr txBox="1"/>
          <p:nvPr/>
        </p:nvSpPr>
        <p:spPr>
          <a:xfrm>
            <a:off x="6262689" y="4522788"/>
            <a:ext cx="2586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trials showed </a:t>
            </a:r>
          </a:p>
          <a:p>
            <a:r>
              <a:rPr lang="en-US" dirty="0"/>
              <a:t>that IW line sinks faster</a:t>
            </a:r>
          </a:p>
          <a:p>
            <a:r>
              <a:rPr lang="en-US" dirty="0"/>
              <a:t>and more uniformly than </a:t>
            </a:r>
          </a:p>
          <a:p>
            <a:r>
              <a:rPr lang="en-US" dirty="0"/>
              <a:t>added weight</a:t>
            </a:r>
          </a:p>
        </p:txBody>
      </p:sp>
    </p:spTree>
    <p:extLst>
      <p:ext uri="{BB962C8B-B14F-4D97-AF65-F5344CB8AC3E}">
        <p14:creationId xmlns:p14="http://schemas.microsoft.com/office/powerpoint/2010/main" val="4558572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0 at 3.3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8" y="942143"/>
            <a:ext cx="3778741" cy="55013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6735"/>
            <a:ext cx="8229600" cy="673131"/>
          </a:xfrm>
        </p:spPr>
        <p:txBody>
          <a:bodyPr>
            <a:normAutofit/>
          </a:bodyPr>
          <a:lstStyle/>
          <a:p>
            <a:r>
              <a:rPr lang="en-US" sz="3200" dirty="0"/>
              <a:t>Integrated Weight- Streamer Line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1467" y="6074124"/>
            <a:ext cx="339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Dietrich et al. 2008. Biol. Cons 141</a:t>
            </a:r>
          </a:p>
        </p:txBody>
      </p:sp>
      <p:sp>
        <p:nvSpPr>
          <p:cNvPr id="4" name="Rectangle 3"/>
          <p:cNvSpPr/>
          <p:nvPr/>
        </p:nvSpPr>
        <p:spPr>
          <a:xfrm>
            <a:off x="5431037" y="1460143"/>
            <a:ext cx="2836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July to December 2005</a:t>
            </a:r>
          </a:p>
          <a:p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Two Vessels</a:t>
            </a:r>
          </a:p>
          <a:p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 &gt; 13 million Hooks</a:t>
            </a:r>
          </a:p>
          <a:p>
            <a:r>
              <a:rPr lang="en-US" dirty="0">
                <a:solidFill>
                  <a:srgbClr val="000000"/>
                </a:solidFill>
                <a:cs typeface="ＭＳ Ｐゴシック" charset="0"/>
              </a:rPr>
              <a:t>5 months</a:t>
            </a:r>
          </a:p>
        </p:txBody>
      </p:sp>
      <p:pic>
        <p:nvPicPr>
          <p:cNvPr id="6" name="Picture 7" descr="liberator_Pf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64693"/>
            <a:ext cx="374967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E11CE3-9EBC-AF4C-8B54-90996C1B654E}"/>
              </a:ext>
            </a:extLst>
          </p:cNvPr>
          <p:cNvSpPr txBox="1"/>
          <p:nvPr/>
        </p:nvSpPr>
        <p:spPr>
          <a:xfrm rot="16200000">
            <a:off x="451069" y="519640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10022-038B-E747-8CDC-25FA0E80221B}"/>
              </a:ext>
            </a:extLst>
          </p:cNvPr>
          <p:cNvSpPr txBox="1"/>
          <p:nvPr/>
        </p:nvSpPr>
        <p:spPr>
          <a:xfrm rot="16200000">
            <a:off x="-80806" y="1832600"/>
            <a:ext cx="167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Feeders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0B2E9-8DD4-5241-B445-062A3F9D59C6}"/>
              </a:ext>
            </a:extLst>
          </p:cNvPr>
          <p:cNvSpPr txBox="1"/>
          <p:nvPr/>
        </p:nvSpPr>
        <p:spPr>
          <a:xfrm rot="16200000">
            <a:off x="137270" y="3505993"/>
            <a:ext cx="128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Diving birds</a:t>
            </a:r>
          </a:p>
        </p:txBody>
      </p:sp>
    </p:spTree>
    <p:extLst>
      <p:ext uri="{BB962C8B-B14F-4D97-AF65-F5344CB8AC3E}">
        <p14:creationId xmlns:p14="http://schemas.microsoft.com/office/powerpoint/2010/main" val="517144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822C-3236-9842-AAE0-A0B18676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Seabird Avoidance Measures</a:t>
            </a:r>
            <a:br>
              <a:rPr lang="en-US" sz="3200" dirty="0"/>
            </a:br>
            <a:r>
              <a:rPr lang="en-US" sz="3200" dirty="0"/>
              <a:t> Alaska Longline Fisheries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D9B45-A325-A146-A092-50A119977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Streamer lines required when setting longlines</a:t>
            </a:r>
          </a:p>
          <a:p>
            <a:pPr lvl="1"/>
            <a:r>
              <a:rPr lang="en-US" sz="2400" dirty="0"/>
              <a:t>Number and performance standard vary by:</a:t>
            </a:r>
          </a:p>
          <a:p>
            <a:pPr lvl="2"/>
            <a:r>
              <a:rPr lang="en-US" dirty="0"/>
              <a:t>gear type: fixed or </a:t>
            </a:r>
            <a:r>
              <a:rPr lang="en-US" dirty="0" err="1"/>
              <a:t>snap-on</a:t>
            </a:r>
            <a:endParaRPr lang="en-US" dirty="0"/>
          </a:p>
          <a:p>
            <a:pPr lvl="2"/>
            <a:r>
              <a:rPr lang="en-US" dirty="0"/>
              <a:t>vessel length &gt; 55 feet or 55 or less</a:t>
            </a:r>
          </a:p>
          <a:p>
            <a:r>
              <a:rPr lang="en-US" sz="2400" dirty="0"/>
              <a:t>Exemptions in inside waters: Southeast AK, Prince William Sound, Cook Inlet and NE Bering Sea (IPHC Area 4C).</a:t>
            </a:r>
          </a:p>
          <a:p>
            <a:r>
              <a:rPr lang="en-US" sz="2400" dirty="0"/>
              <a:t>Exemptions for vessel 26 feet or less.</a:t>
            </a:r>
          </a:p>
          <a:p>
            <a:r>
              <a:rPr lang="en-US" sz="2400" dirty="0"/>
              <a:t>Vessels without infrastructure to support a streamer line and fishing outside waters required to tow a buoy to scare birds</a:t>
            </a:r>
          </a:p>
        </p:txBody>
      </p:sp>
    </p:spTree>
    <p:extLst>
      <p:ext uri="{BB962C8B-B14F-4D97-AF65-F5344CB8AC3E}">
        <p14:creationId xmlns:p14="http://schemas.microsoft.com/office/powerpoint/2010/main" val="210504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8" y="1985818"/>
            <a:ext cx="8320439" cy="4128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0" y="1209964"/>
            <a:ext cx="3150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Code of Federal Regulations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691" y="1209964"/>
            <a:ext cx="2438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User Friendly Version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143442"/>
            <a:ext cx="9138617" cy="66730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cs typeface="Arial" pitchFamily="34" charset="0"/>
              </a:rPr>
              <a:t>Regulation Cards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26" y="6290141"/>
            <a:ext cx="488903" cy="48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69" y="6304507"/>
            <a:ext cx="651321" cy="4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620" y="6274176"/>
            <a:ext cx="519834" cy="5459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12131" y="1311163"/>
            <a:ext cx="0" cy="4864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569" y="810744"/>
            <a:ext cx="6203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Collaboration with Anne Marie </a:t>
            </a:r>
            <a:r>
              <a:rPr lang="en-US" sz="1400" dirty="0" err="1"/>
              <a:t>Eich</a:t>
            </a:r>
            <a:r>
              <a:rPr lang="en-US" sz="1400" dirty="0"/>
              <a:t>, NOAA Alaska Regions, Sustainable Fisheries</a:t>
            </a:r>
          </a:p>
        </p:txBody>
      </p:sp>
    </p:spTree>
    <p:extLst>
      <p:ext uri="{BB962C8B-B14F-4D97-AF65-F5344CB8AC3E}">
        <p14:creationId xmlns:p14="http://schemas.microsoft.com/office/powerpoint/2010/main" val="1894136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8" y="2512957"/>
            <a:ext cx="1180715" cy="118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 descr="WA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3" y="381000"/>
            <a:ext cx="1109852" cy="7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53" y="3505200"/>
            <a:ext cx="7658587" cy="299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9" y="1371600"/>
            <a:ext cx="887452" cy="896484"/>
          </a:xfrm>
          <a:prstGeom prst="rect">
            <a:avLst/>
          </a:prstGeom>
        </p:spPr>
      </p:pic>
      <p:pic>
        <p:nvPicPr>
          <p:cNvPr id="4" name="Picture 3" descr="Screen Shot 2019-02-22 at 10.10.2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705600" cy="3268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647700"/>
            <a:ext cx="253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DOI: 10.1111/</a:t>
            </a:r>
            <a:r>
              <a:rPr lang="cs-CZ" dirty="0" err="1"/>
              <a:t>cobi.13288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4624" y="6488668"/>
            <a:ext cx="453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ACAP</a:t>
            </a:r>
            <a:r>
              <a:rPr lang="en-US" i="1" dirty="0"/>
              <a:t> </a:t>
            </a:r>
            <a:r>
              <a:rPr lang="en-US" i="1" dirty="0" err="1"/>
              <a:t>SBWG</a:t>
            </a:r>
            <a:r>
              <a:rPr lang="en-US" i="1" dirty="0"/>
              <a:t> 9, May 2019, Florianopolis, Brazil</a:t>
            </a:r>
          </a:p>
        </p:txBody>
      </p:sp>
    </p:spTree>
    <p:extLst>
      <p:ext uri="{BB962C8B-B14F-4D97-AF65-F5344CB8AC3E}">
        <p14:creationId xmlns:p14="http://schemas.microsoft.com/office/powerpoint/2010/main" val="2330948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8126" y="1981200"/>
            <a:ext cx="1886787" cy="3886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Streamer Highly Effective in the Fishery</a:t>
            </a:r>
            <a:br>
              <a:rPr lang="en-US" sz="3200" dirty="0"/>
            </a:br>
            <a:r>
              <a:rPr lang="en-US" sz="2200" dirty="0"/>
              <a:t>Seabird Bycatch Rates Before and After</a:t>
            </a:r>
            <a:br>
              <a:rPr lang="en-US" sz="2200" dirty="0"/>
            </a:br>
            <a:r>
              <a:rPr lang="en-US" sz="2200" dirty="0"/>
              <a:t>Streamer Line adoption in Alaska Longline Fisheries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CDD6E2-9D48-A846-9FA3-C3EF18D6A698}"/>
              </a:ext>
            </a:extLst>
          </p:cNvPr>
          <p:cNvCxnSpPr/>
          <p:nvPr/>
        </p:nvCxnSpPr>
        <p:spPr>
          <a:xfrm>
            <a:off x="4398232" y="4743450"/>
            <a:ext cx="0" cy="385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96839" y="1830480"/>
            <a:ext cx="1938074" cy="164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10591799"/>
            <a:ext cx="12496800" cy="9066565"/>
          </a:xfrm>
          <a:prstGeom prst="rect">
            <a:avLst/>
          </a:prstGeom>
        </p:spPr>
      </p:pic>
      <p:pic>
        <p:nvPicPr>
          <p:cNvPr id="10" name="Picture 9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10744199"/>
            <a:ext cx="12496800" cy="9066565"/>
          </a:xfrm>
          <a:prstGeom prst="rect">
            <a:avLst/>
          </a:prstGeom>
        </p:spPr>
      </p:pic>
      <p:pic>
        <p:nvPicPr>
          <p:cNvPr id="12" name="Picture 11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10896599"/>
            <a:ext cx="12496800" cy="9066565"/>
          </a:xfrm>
          <a:prstGeom prst="rect">
            <a:avLst/>
          </a:prstGeom>
        </p:spPr>
      </p:pic>
      <p:pic>
        <p:nvPicPr>
          <p:cNvPr id="13" name="Picture 12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11048999"/>
            <a:ext cx="12496800" cy="906656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958620" y="1846974"/>
            <a:ext cx="2911235" cy="164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92701" y="1417638"/>
            <a:ext cx="428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                                    After           </a:t>
            </a:r>
          </a:p>
        </p:txBody>
      </p:sp>
      <p:pic>
        <p:nvPicPr>
          <p:cNvPr id="4" name="Picture 3" descr="Fig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39" y="1864715"/>
            <a:ext cx="6539266" cy="474430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398232" y="4890178"/>
            <a:ext cx="0" cy="36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948126" y="1864715"/>
            <a:ext cx="1886787" cy="4002685"/>
          </a:xfrm>
          <a:prstGeom prst="rect">
            <a:avLst/>
          </a:prstGeom>
          <a:solidFill>
            <a:schemeClr val="accent1">
              <a:lumMod val="50000"/>
              <a:alpha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3276600"/>
            <a:ext cx="2631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in Bycatch Rate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Albatrosses        89%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Nonalbatrosses</a:t>
            </a:r>
            <a:r>
              <a:rPr lang="en-US" dirty="0"/>
              <a:t> 78%</a:t>
            </a:r>
          </a:p>
        </p:txBody>
      </p:sp>
    </p:spTree>
    <p:extLst>
      <p:ext uri="{BB962C8B-B14F-4D97-AF65-F5344CB8AC3E}">
        <p14:creationId xmlns:p14="http://schemas.microsoft.com/office/powerpoint/2010/main" val="236419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8126" y="1981200"/>
            <a:ext cx="1886787" cy="3886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37" y="274638"/>
            <a:ext cx="8229600" cy="101181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Streamer Highly Effective in the Fishery</a:t>
            </a:r>
            <a:br>
              <a:rPr lang="en-US" sz="3200" dirty="0"/>
            </a:br>
            <a:r>
              <a:rPr lang="en-US" sz="2200" dirty="0"/>
              <a:t>Seabird Bycatch Rates Before and After</a:t>
            </a:r>
            <a:br>
              <a:rPr lang="en-US" sz="2200" dirty="0"/>
            </a:br>
            <a:r>
              <a:rPr lang="en-US" sz="2200" dirty="0"/>
              <a:t>Streamer Line adoption in Alaska Longline Fisheries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CDD6E2-9D48-A846-9FA3-C3EF18D6A698}"/>
              </a:ext>
            </a:extLst>
          </p:cNvPr>
          <p:cNvCxnSpPr/>
          <p:nvPr/>
        </p:nvCxnSpPr>
        <p:spPr>
          <a:xfrm>
            <a:off x="4398232" y="4743450"/>
            <a:ext cx="0" cy="385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96839" y="1830480"/>
            <a:ext cx="1938074" cy="164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10591799"/>
            <a:ext cx="12496800" cy="9066565"/>
          </a:xfrm>
          <a:prstGeom prst="rect">
            <a:avLst/>
          </a:prstGeom>
        </p:spPr>
      </p:pic>
      <p:pic>
        <p:nvPicPr>
          <p:cNvPr id="10" name="Picture 9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10744199"/>
            <a:ext cx="12496800" cy="9066565"/>
          </a:xfrm>
          <a:prstGeom prst="rect">
            <a:avLst/>
          </a:prstGeom>
        </p:spPr>
      </p:pic>
      <p:pic>
        <p:nvPicPr>
          <p:cNvPr id="12" name="Picture 11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10896599"/>
            <a:ext cx="12496800" cy="9066565"/>
          </a:xfrm>
          <a:prstGeom prst="rect">
            <a:avLst/>
          </a:prstGeom>
        </p:spPr>
      </p:pic>
      <p:pic>
        <p:nvPicPr>
          <p:cNvPr id="13" name="Picture 12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11048999"/>
            <a:ext cx="12496800" cy="906656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958620" y="1846974"/>
            <a:ext cx="2911235" cy="164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92701" y="1417638"/>
            <a:ext cx="428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                                    After           </a:t>
            </a:r>
          </a:p>
        </p:txBody>
      </p:sp>
      <p:pic>
        <p:nvPicPr>
          <p:cNvPr id="4" name="Picture 3" descr="Fig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39" y="1864715"/>
            <a:ext cx="6539266" cy="474430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398232" y="4890178"/>
            <a:ext cx="0" cy="36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948126" y="1864715"/>
            <a:ext cx="1886787" cy="4002685"/>
          </a:xfrm>
          <a:prstGeom prst="rect">
            <a:avLst/>
          </a:prstGeom>
          <a:solidFill>
            <a:schemeClr val="accent1">
              <a:lumMod val="50000"/>
              <a:alpha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34913" y="3276600"/>
            <a:ext cx="303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Seabirds Saved over 14 years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Albatrosses        	    9,450       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Nonalbatrosses</a:t>
            </a:r>
            <a:r>
              <a:rPr lang="en-US" dirty="0"/>
              <a:t> </a:t>
            </a:r>
            <a:r>
              <a:rPr lang="en-US" u="sng" dirty="0"/>
              <a:t>131, 586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Total			141,036</a:t>
            </a:r>
          </a:p>
        </p:txBody>
      </p:sp>
    </p:spTree>
    <p:extLst>
      <p:ext uri="{BB962C8B-B14F-4D97-AF65-F5344CB8AC3E}">
        <p14:creationId xmlns:p14="http://schemas.microsoft.com/office/powerpoint/2010/main" val="165961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02" y="1377653"/>
            <a:ext cx="1751633" cy="26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600" y="265071"/>
            <a:ext cx="760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Hand baited and Auto-baited longline gear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endParaRPr lang="en-US" sz="2400" dirty="0"/>
          </a:p>
        </p:txBody>
      </p:sp>
      <p:pic>
        <p:nvPicPr>
          <p:cNvPr id="5" name="Picture 3" descr="deckh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05" y="1377653"/>
            <a:ext cx="3009900" cy="452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3208" y="768236"/>
            <a:ext cx="196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Auto-bait longlines</a:t>
            </a:r>
          </a:p>
        </p:txBody>
      </p:sp>
      <p:pic>
        <p:nvPicPr>
          <p:cNvPr id="8" name="Picture 7" descr="tubhook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4085731"/>
            <a:ext cx="2977931" cy="2233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1201" y="80305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Hand baited gear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033" y="1909035"/>
            <a:ext cx="145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Skate bottom </a:t>
            </a:r>
          </a:p>
          <a:p>
            <a:r>
              <a:rPr lang="en-US" dirty="0"/>
              <a:t>gear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122" y="4606584"/>
            <a:ext cx="64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Snap </a:t>
            </a:r>
          </a:p>
          <a:p>
            <a:r>
              <a:rPr lang="en-US" dirty="0"/>
              <a:t>Gear</a:t>
            </a:r>
          </a:p>
        </p:txBody>
      </p:sp>
    </p:spTree>
    <p:extLst>
      <p:ext uri="{BB962C8B-B14F-4D97-AF65-F5344CB8AC3E}">
        <p14:creationId xmlns:p14="http://schemas.microsoft.com/office/powerpoint/2010/main" val="3668779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" y="1565036"/>
            <a:ext cx="8405092" cy="4530965"/>
          </a:xfrm>
          <a:prstGeom prst="rect">
            <a:avLst/>
          </a:prstGeom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1142999" y="6096001"/>
            <a:ext cx="421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Hasegawa and Sievert, unpublished data, USFWS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852" y="2680415"/>
            <a:ext cx="1718711" cy="1150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7865" y="156478"/>
            <a:ext cx="1704880" cy="10904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43563" y="4784436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8793" y="4453404"/>
            <a:ext cx="184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# obs. mortalities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46945" y="4724399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50691" y="4484193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11116" y="4414920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58075" y="4329377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57022" y="3352677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2720" y="44534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77623" y="43749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6634" y="4161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0269" y="40938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98860" y="4022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06179" y="30202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117102" y="3204955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75496" y="28612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577797" y="2503054"/>
            <a:ext cx="9237" cy="4802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17719" y="21870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37561" y="2938170"/>
            <a:ext cx="144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Begin use of streamer lines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812518" y="3587672"/>
            <a:ext cx="28990" cy="94270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1474397" y="1886700"/>
            <a:ext cx="4037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cs typeface="Arial" charset="0"/>
              </a:rPr>
              <a:t>~6,800 total birds total in 2019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23230" y="11103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dirty="0">
                <a:latin typeface="+mn-lt"/>
              </a:rPr>
              <a:t>Short-tailed Albatross Population on </a:t>
            </a:r>
            <a:br>
              <a:rPr lang="en-US" sz="3600" dirty="0">
                <a:latin typeface="+mn-lt"/>
              </a:rPr>
            </a:br>
            <a:r>
              <a:rPr lang="en-US" sz="3600" dirty="0" err="1">
                <a:latin typeface="+mn-lt"/>
              </a:rPr>
              <a:t>Torishima</a:t>
            </a:r>
            <a:r>
              <a:rPr lang="en-US" sz="3600" dirty="0">
                <a:latin typeface="+mn-lt"/>
              </a:rPr>
              <a:t> &amp; Reported Bycatch in Alaska</a:t>
            </a:r>
          </a:p>
        </p:txBody>
      </p:sp>
    </p:spTree>
    <p:extLst>
      <p:ext uri="{BB962C8B-B14F-4D97-AF65-F5344CB8AC3E}">
        <p14:creationId xmlns:p14="http://schemas.microsoft.com/office/powerpoint/2010/main" val="3258669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5"/>
          <p:cNvGrpSpPr>
            <a:grpSpLocks/>
          </p:cNvGrpSpPr>
          <p:nvPr/>
        </p:nvGrpSpPr>
        <p:grpSpPr bwMode="auto">
          <a:xfrm>
            <a:off x="7938" y="4763"/>
            <a:ext cx="9545637" cy="6853237"/>
            <a:chOff x="1278489" y="3040272"/>
            <a:chExt cx="2782815" cy="2227453"/>
          </a:xfrm>
        </p:grpSpPr>
        <p:pic>
          <p:nvPicPr>
            <p:cNvPr id="37893" name="Picture 2" descr="D:\NEW_from_Rob\Photos\Albatrosses\STAL\IMG_104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489" y="3040272"/>
              <a:ext cx="2782815" cy="222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TextBox 7"/>
            <p:cNvSpPr txBox="1">
              <a:spLocks noChangeArrowheads="1"/>
            </p:cNvSpPr>
            <p:nvPr/>
          </p:nvSpPr>
          <p:spPr bwMode="auto">
            <a:xfrm>
              <a:off x="1311814" y="5143896"/>
              <a:ext cx="555425" cy="9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Photo by Rob Suryan</a:t>
              </a:r>
            </a:p>
          </p:txBody>
        </p:sp>
      </p:grp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381000"/>
            <a:ext cx="7467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charset="0"/>
              </a:rPr>
              <a:t>Short-tailed Albatross &amp; ESA</a:t>
            </a:r>
            <a:br>
              <a:rPr lang="en-US" sz="32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3200" b="1" dirty="0">
                <a:solidFill>
                  <a:schemeClr val="bg1"/>
                </a:solidFill>
                <a:latin typeface="Calibri" charset="0"/>
              </a:rPr>
              <a:t> Current (2015) Incidental Take Statement</a:t>
            </a:r>
            <a:br>
              <a:rPr lang="en-US" sz="3200" b="1" dirty="0">
                <a:solidFill>
                  <a:schemeClr val="bg1"/>
                </a:solidFill>
                <a:latin typeface="Calibri" charset="0"/>
              </a:rPr>
            </a:br>
            <a:endParaRPr lang="en-US" sz="32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467600" cy="495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Alaska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Groundfish ((longline and trawl):	 6 birds/ 2 years </a:t>
            </a:r>
          </a:p>
          <a:p>
            <a:pPr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Pacific Halibut:                                    2 birds/ 2 years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6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West Coast 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		Groundfish:	                                1 birds/ 2 years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	  Pacific Halibut:                              ? In preparation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26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Hawaii </a:t>
            </a: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Deep Set Longline: 	                     2 birds/ 5 years</a:t>
            </a: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rgbClr val="FFFFFF"/>
                </a:solidFill>
                <a:ea typeface="ＭＳ Ｐゴシック" pitchFamily="34" charset="-128"/>
              </a:rPr>
              <a:t>Shallow Set Longline:	               1 bird/ 5 years </a:t>
            </a:r>
          </a:p>
        </p:txBody>
      </p:sp>
    </p:spTree>
    <p:extLst>
      <p:ext uri="{BB962C8B-B14F-4D97-AF65-F5344CB8AC3E}">
        <p14:creationId xmlns:p14="http://schemas.microsoft.com/office/powerpoint/2010/main" val="74523041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BPUE varies by fishery and seabird grouping</a:t>
            </a:r>
            <a:br>
              <a:rPr lang="en-US" sz="3200" dirty="0"/>
            </a:br>
            <a:r>
              <a:rPr lang="en-US" sz="1800" dirty="0"/>
              <a:t>(post streamer line adoption, 2002 to 2015)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84724" y="1001376"/>
            <a:ext cx="4851400" cy="5337079"/>
            <a:chOff x="2084724" y="1356976"/>
            <a:chExt cx="4851400" cy="5337079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74517881"/>
                </p:ext>
              </p:extLst>
            </p:nvPr>
          </p:nvGraphicFramePr>
          <p:xfrm>
            <a:off x="2084724" y="1356976"/>
            <a:ext cx="48514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76322317"/>
                </p:ext>
              </p:extLst>
            </p:nvPr>
          </p:nvGraphicFramePr>
          <p:xfrm>
            <a:off x="2153997" y="395085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5392497" y="1703904"/>
            <a:ext cx="134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Albatrosses</a:t>
            </a:r>
            <a:r>
              <a:rPr lang="en-US" baseline="30000" dirty="0" err="1"/>
              <a:t>1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2497" y="4313705"/>
            <a:ext cx="154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Nonalbatross</a:t>
            </a:r>
            <a:r>
              <a:rPr lang="en-US" baseline="30000" dirty="0" err="1"/>
              <a:t>2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969089" y="3461557"/>
            <a:ext cx="188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Birds/1,000 hooks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234668"/>
            <a:ext cx="2595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err="1"/>
              <a:t>1</a:t>
            </a:r>
            <a:r>
              <a:rPr lang="en-US" sz="1200" dirty="0" err="1"/>
              <a:t>Laysan</a:t>
            </a:r>
            <a:r>
              <a:rPr lang="en-US" sz="1200" dirty="0"/>
              <a:t>, Black-footed and Short-tailed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6450568"/>
            <a:ext cx="3313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2</a:t>
            </a:r>
            <a:r>
              <a:rPr lang="en-US" sz="1200" dirty="0"/>
              <a:t> Primarily northern fulmar, gulls and shearwaters</a:t>
            </a:r>
          </a:p>
        </p:txBody>
      </p:sp>
    </p:spTree>
    <p:extLst>
      <p:ext uri="{BB962C8B-B14F-4D97-AF65-F5344CB8AC3E}">
        <p14:creationId xmlns:p14="http://schemas.microsoft.com/office/powerpoint/2010/main" val="3750440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77" y="173176"/>
            <a:ext cx="8229600" cy="1046023"/>
          </a:xfrm>
        </p:spPr>
        <p:txBody>
          <a:bodyPr>
            <a:noAutofit/>
          </a:bodyPr>
          <a:lstStyle/>
          <a:p>
            <a:r>
              <a:rPr lang="en-US" sz="3200" dirty="0"/>
              <a:t>Sablefish: Predicted Mean BPUE </a:t>
            </a:r>
            <a:br>
              <a:rPr lang="en-US" sz="3200" dirty="0"/>
            </a:br>
            <a:r>
              <a:rPr lang="en-US" sz="3200" dirty="0"/>
              <a:t>after streamer line adoption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3177" y="1308100"/>
            <a:ext cx="8620823" cy="3269131"/>
            <a:chOff x="523177" y="1676400"/>
            <a:chExt cx="8620823" cy="3269131"/>
          </a:xfrm>
        </p:grpSpPr>
        <p:sp>
          <p:nvSpPr>
            <p:cNvPr id="3" name="TextBox 2"/>
            <p:cNvSpPr txBox="1"/>
            <p:nvPr/>
          </p:nvSpPr>
          <p:spPr>
            <a:xfrm>
              <a:off x="1600200" y="1681526"/>
              <a:ext cx="1268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Albatrosses</a:t>
              </a:r>
            </a:p>
          </p:txBody>
        </p:sp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77" y="2006600"/>
              <a:ext cx="3667823" cy="2938931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826" y="2040203"/>
              <a:ext cx="4319174" cy="29053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65929" y="1676400"/>
              <a:ext cx="163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Nonalbatrosses</a:t>
              </a:r>
              <a:endParaRPr lang="en-US" dirty="0"/>
            </a:p>
          </p:txBody>
        </p:sp>
      </p:grpSp>
      <p:pic>
        <p:nvPicPr>
          <p:cNvPr id="12" name="Picture 11" descr="Fig2aAlaska_Albers_AK_bycatch_OSU_laptop_version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4481576"/>
            <a:ext cx="3075373" cy="23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Pacific Cod: Predicted Mean BPUE </a:t>
            </a:r>
            <a:br>
              <a:rPr lang="en-US" sz="3200" dirty="0"/>
            </a:br>
            <a:r>
              <a:rPr lang="en-US" sz="3200" dirty="0"/>
              <a:t>after streamer line adoption</a:t>
            </a:r>
          </a:p>
        </p:txBody>
      </p:sp>
      <p:pic>
        <p:nvPicPr>
          <p:cNvPr id="5" name="Picture 4" descr="Fig2d.HiRes.NonAlbPcod0215.year.area.all.lines.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6421"/>
            <a:ext cx="4114800" cy="2743200"/>
          </a:xfrm>
          <a:prstGeom prst="rect">
            <a:avLst/>
          </a:prstGeom>
        </p:spPr>
      </p:pic>
      <p:pic>
        <p:nvPicPr>
          <p:cNvPr id="6" name="Picture 5" descr="Fig2aAlaska_Albers_AK_bycatch_OSU_laptop_version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1058"/>
            <a:ext cx="427317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56096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Most of Bycatch is From a Few Vessels</a:t>
            </a:r>
            <a:br>
              <a:rPr lang="en-US" sz="3200" b="1" dirty="0"/>
            </a:br>
            <a:r>
              <a:rPr lang="en-US" sz="2400" dirty="0"/>
              <a:t>(2013 to 2015: post restructuring of the observer program)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683" y="2558471"/>
            <a:ext cx="76462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178 Sablefish &amp; 98 Pacific Cod vessels sampled</a:t>
            </a:r>
          </a:p>
          <a:p>
            <a:endParaRPr lang="en-US" sz="2800" dirty="0"/>
          </a:p>
          <a:p>
            <a:pPr marL="811530" indent="-457200">
              <a:buFont typeface="Arial" panose="020B0604020202020204" pitchFamily="34" charset="0"/>
              <a:buChar char="•"/>
            </a:pPr>
            <a:r>
              <a:rPr lang="en-US" sz="2800" dirty="0"/>
              <a:t>Most vessels (67%-72%) did not catch birds!!!</a:t>
            </a:r>
          </a:p>
          <a:p>
            <a:pPr marL="64008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811530" indent="-457200">
              <a:buFont typeface="Arial" panose="020B0604020202020204" pitchFamily="34" charset="0"/>
              <a:buChar char="•"/>
            </a:pPr>
            <a:r>
              <a:rPr lang="en-US" sz="2800" dirty="0"/>
              <a:t>3 vessels caught most (46%-78%) albatrosses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1503" y="6363308"/>
            <a:ext cx="5717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/>
              </a:rPr>
              <a:t>Dietrich et al. 2009 identified importance of vessel-specific bycatch. Above results from Melvin et al. 2019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26" y="6290141"/>
            <a:ext cx="488903" cy="488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69" y="6304507"/>
            <a:ext cx="651321" cy="460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620" y="6274176"/>
            <a:ext cx="519834" cy="5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1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158604" y="3603092"/>
            <a:ext cx="627490" cy="214409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8850" y="6406594"/>
            <a:ext cx="6092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err="1"/>
              <a:t>1</a:t>
            </a:r>
            <a:r>
              <a:rPr lang="en-US" dirty="0" err="1"/>
              <a:t>Based</a:t>
            </a:r>
            <a:r>
              <a:rPr lang="en-US" dirty="0"/>
              <a:t> on civil twilight                    </a:t>
            </a:r>
            <a:r>
              <a:rPr lang="en-US" baseline="30000" dirty="0" err="1"/>
              <a:t>2</a:t>
            </a:r>
            <a:r>
              <a:rPr lang="en-US" dirty="0" err="1"/>
              <a:t>After</a:t>
            </a:r>
            <a:r>
              <a:rPr lang="en-US" dirty="0"/>
              <a:t> streamer line adoption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690995"/>
              </p:ext>
            </p:extLst>
          </p:nvPr>
        </p:nvGraphicFramePr>
        <p:xfrm>
          <a:off x="2825750" y="1525588"/>
          <a:ext cx="349250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Worksheet" r:id="rId3" imgW="3492500" imgH="4584700" progId="Excel.Sheet.12">
                  <p:embed/>
                </p:oleObj>
              </mc:Choice>
              <mc:Fallback>
                <p:oleObj name="Worksheet" r:id="rId3" imgW="3492500" imgH="458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5750" y="1525588"/>
                        <a:ext cx="3492500" cy="458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Night</a:t>
            </a:r>
            <a:r>
              <a:rPr lang="en-US" sz="3200" baseline="30000" dirty="0" err="1"/>
              <a:t>1</a:t>
            </a:r>
            <a:r>
              <a:rPr lang="en-US" sz="3200" dirty="0"/>
              <a:t> vs. Day </a:t>
            </a:r>
            <a:r>
              <a:rPr lang="en-US" sz="3200" dirty="0" err="1"/>
              <a:t>Sets</a:t>
            </a:r>
            <a:r>
              <a:rPr lang="en-US" sz="3200" baseline="30000" dirty="0" err="1"/>
              <a:t>2</a:t>
            </a:r>
            <a:br>
              <a:rPr lang="en-US" sz="3200" dirty="0"/>
            </a:br>
            <a:r>
              <a:rPr lang="en-US" sz="3200" dirty="0"/>
              <a:t>BPUE lower and </a:t>
            </a:r>
            <a:r>
              <a:rPr lang="en-US" sz="3200" dirty="0" err="1"/>
              <a:t>CPUE</a:t>
            </a:r>
            <a:r>
              <a:rPr lang="en-US" sz="3200" dirty="0"/>
              <a:t> higher at night</a:t>
            </a:r>
            <a:br>
              <a:rPr lang="en-US" sz="3200" dirty="0"/>
            </a:br>
            <a:r>
              <a:rPr lang="en-US" sz="3200" dirty="0"/>
              <a:t>Fulmar BPUE significantly higher at night</a:t>
            </a:r>
          </a:p>
        </p:txBody>
      </p:sp>
    </p:spTree>
    <p:extLst>
      <p:ext uri="{BB962C8B-B14F-4D97-AF65-F5344CB8AC3E}">
        <p14:creationId xmlns:p14="http://schemas.microsoft.com/office/powerpoint/2010/main" val="694808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One of few cases where sharp reductions in bycatch demonstrated in research yielded sharp reductions in a fishery.</a:t>
            </a:r>
          </a:p>
          <a:p>
            <a:r>
              <a:rPr lang="en-US" sz="2400" dirty="0"/>
              <a:t>Can’t readily explain the increasing trend in albatross bycatch rates in the sablefish fishery from available data.</a:t>
            </a:r>
          </a:p>
          <a:p>
            <a:r>
              <a:rPr lang="en-US" sz="2400" dirty="0"/>
              <a:t>Night setting compelling but not practical in sablefish and halibut fisheries/ tradeoffs with northern fulmar</a:t>
            </a:r>
          </a:p>
          <a:p>
            <a:r>
              <a:rPr lang="en-US" sz="2400" dirty="0"/>
              <a:t>No evidence of time-area closure to manage bycatch</a:t>
            </a:r>
          </a:p>
          <a:p>
            <a:r>
              <a:rPr lang="en-US" sz="2400" dirty="0"/>
              <a:t>Strategic outreach to vessels with high bycatch rates in real time most promising management option. </a:t>
            </a:r>
          </a:p>
        </p:txBody>
      </p:sp>
    </p:spTree>
    <p:extLst>
      <p:ext uri="{BB962C8B-B14F-4D97-AF65-F5344CB8AC3E}">
        <p14:creationId xmlns:p14="http://schemas.microsoft.com/office/powerpoint/2010/main" val="2660904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A35A-C5EB-D14D-BC37-D8A00A2B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Role of Economic Solutions </a:t>
            </a:r>
            <a:br>
              <a:rPr lang="en-US" sz="3200" dirty="0"/>
            </a:br>
            <a:r>
              <a:rPr lang="en-US" sz="3200" dirty="0"/>
              <a:t>(under current management)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2A6C7-108F-274A-88B0-79749486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 penalty to individual fishermen or vessel for takes of endangered STAL or any other seabird.</a:t>
            </a:r>
          </a:p>
          <a:p>
            <a:r>
              <a:rPr lang="en-US" sz="2400" dirty="0"/>
              <a:t>Exceeding Incidental take limits is an existential treat to entire fleets:</a:t>
            </a:r>
          </a:p>
          <a:p>
            <a:pPr lvl="1"/>
            <a:r>
              <a:rPr lang="en-US" sz="2400" dirty="0"/>
              <a:t>AK Groundfish (longline, trawl and pot) 6 birds/ 2 years</a:t>
            </a:r>
          </a:p>
          <a:p>
            <a:pPr lvl="1"/>
            <a:r>
              <a:rPr lang="en-US" sz="2400" dirty="0"/>
              <a:t>Pacific Halibut (longline) 2 birds/2 years</a:t>
            </a:r>
          </a:p>
          <a:p>
            <a:r>
              <a:rPr lang="en-US" sz="2400" dirty="0"/>
              <a:t>No penalty or action to individual fishermen or vessel with anomalously high bycatch rates.</a:t>
            </a:r>
          </a:p>
        </p:txBody>
      </p:sp>
    </p:spTree>
    <p:extLst>
      <p:ext uri="{BB962C8B-B14F-4D97-AF65-F5344CB8AC3E}">
        <p14:creationId xmlns:p14="http://schemas.microsoft.com/office/powerpoint/2010/main" val="911825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59BD-A72F-A248-B35A-609D859C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Success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2332B-9A19-5846-9F22-87DE208F6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753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STAL incidental take limits posed an existential treat to a multi-million $ Industry</a:t>
            </a:r>
          </a:p>
          <a:p>
            <a:r>
              <a:rPr lang="en-US" sz="2200" dirty="0"/>
              <a:t>Preventing the loss of bait to birds with bird avoidance a clear bonus</a:t>
            </a:r>
          </a:p>
          <a:p>
            <a:r>
              <a:rPr lang="en-US" sz="2200" dirty="0"/>
              <a:t>Highly motivated – proactive industry called for regulations and research to stem bycatch and manage risk</a:t>
            </a:r>
          </a:p>
          <a:p>
            <a:pPr lvl="1"/>
            <a:r>
              <a:rPr lang="en-US" sz="2200" dirty="0"/>
              <a:t>Strong and consistent industry leadership</a:t>
            </a:r>
          </a:p>
          <a:p>
            <a:r>
              <a:rPr lang="en-US" sz="2200" dirty="0"/>
              <a:t>Highly collaborative and comprehensive research over several years to address all vessels, gears and fleets.</a:t>
            </a:r>
          </a:p>
          <a:p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Active communication among managers, researchers, industry, conservation organizations throughout research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dirty="0"/>
              <a:t>Strong support and funding from fishery and wildlife managers</a:t>
            </a:r>
          </a:p>
          <a:p>
            <a:r>
              <a:rPr lang="en-US" sz="2200" dirty="0"/>
              <a:t>Final solution – streamer lines – were safe, practical, widely applicable and inexpensive</a:t>
            </a:r>
          </a:p>
          <a:p>
            <a:r>
              <a:rPr lang="en-US" sz="2200" dirty="0"/>
              <a:t>Extensive outreach and making streamer lines available at no cost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2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4325" cy="258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3513"/>
            <a:ext cx="4144963" cy="288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851525" y="517525"/>
            <a:ext cx="184150" cy="523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952999" y="457200"/>
            <a:ext cx="3746501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Seabirds aggregate in response to offal discards. </a:t>
            </a:r>
          </a:p>
        </p:txBody>
      </p:sp>
      <p:pic>
        <p:nvPicPr>
          <p:cNvPr id="20485" name="Picture 6" descr="LAAL attack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55850"/>
            <a:ext cx="4800600" cy="179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72000" y="4419600"/>
            <a:ext cx="4267200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Fishermen loose baits/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compromising efficiency</a:t>
            </a:r>
          </a:p>
          <a:p>
            <a:pPr eaLnBrk="1" hangingPunct="1">
              <a:defRPr/>
            </a:pP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In some cases, lost fishing opportunity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215" y="2823812"/>
            <a:ext cx="397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Birds attack baits, get hooked, and drown. </a:t>
            </a:r>
          </a:p>
        </p:txBody>
      </p:sp>
    </p:spTree>
    <p:extLst>
      <p:ext uri="{BB962C8B-B14F-4D97-AF65-F5344CB8AC3E}">
        <p14:creationId xmlns:p14="http://schemas.microsoft.com/office/powerpoint/2010/main" val="402045001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471B-E2C6-8449-8B40-EFF08CF3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Our recipe for successful collaborative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ABE7-63EB-5E49-B313-FE5DB224C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900"/>
            <a:ext cx="8229600" cy="48942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Industry involved at every step guaranteeing practical outcomes</a:t>
            </a:r>
          </a:p>
          <a:p>
            <a:pPr lvl="1"/>
            <a:r>
              <a:rPr lang="en-US" sz="2200" dirty="0"/>
              <a:t>Identified potential bycatch solutions for testing</a:t>
            </a:r>
          </a:p>
          <a:p>
            <a:pPr lvl="1"/>
            <a:r>
              <a:rPr lang="en-US" sz="2200" dirty="0"/>
              <a:t>Tested candidate solutions in the context of production fishing</a:t>
            </a:r>
          </a:p>
          <a:p>
            <a:pPr lvl="1"/>
            <a:r>
              <a:rPr lang="en-US" sz="2200" dirty="0"/>
              <a:t>Results shared at every step to shape the direction of research and final recommendations to management</a:t>
            </a:r>
          </a:p>
          <a:p>
            <a:r>
              <a:rPr lang="en-US" sz="2800" dirty="0"/>
              <a:t>Research program yielded results credible to managers/ scientific community</a:t>
            </a:r>
          </a:p>
          <a:p>
            <a:pPr lvl="1"/>
            <a:r>
              <a:rPr lang="en-US" sz="2200" dirty="0"/>
              <a:t>Large scale: &gt; 7.5 million hooks, 8 vessels, 2 fleets over 2 years</a:t>
            </a:r>
          </a:p>
          <a:p>
            <a:pPr lvl="1"/>
            <a:r>
              <a:rPr lang="en-US" sz="2200" dirty="0"/>
              <a:t>Controls of non-deterrent and scale produced unambiguous results</a:t>
            </a:r>
          </a:p>
          <a:p>
            <a:pPr lvl="1"/>
            <a:r>
              <a:rPr lang="en-US" sz="2200" dirty="0"/>
              <a:t>Incentives for participating vessels</a:t>
            </a:r>
          </a:p>
          <a:p>
            <a:pPr lvl="2"/>
            <a:r>
              <a:rPr lang="en-US" sz="2200" dirty="0"/>
              <a:t>Free observer coverage (both fleets)</a:t>
            </a:r>
          </a:p>
          <a:p>
            <a:pPr lvl="2"/>
            <a:r>
              <a:rPr lang="en-US" sz="2200" dirty="0"/>
              <a:t>Exempted fishing permit allowing one month of pre season fishing for two vessels</a:t>
            </a:r>
          </a:p>
          <a:p>
            <a:pPr lvl="1"/>
            <a:r>
              <a:rPr lang="en-US" sz="2200" dirty="0"/>
              <a:t>Focused on the two fleet posing the greatest risk to birds</a:t>
            </a:r>
          </a:p>
          <a:p>
            <a:pPr lvl="1"/>
            <a:r>
              <a:rPr lang="en-US" sz="2200" dirty="0"/>
              <a:t>Research staged in areas of highest known seabird interaction</a:t>
            </a:r>
          </a:p>
          <a:p>
            <a:pPr lvl="1"/>
            <a:r>
              <a:rPr lang="en-US" sz="2200" dirty="0"/>
              <a:t>Adapted and evolved based on results and changing needs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83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0820-E041-C442-88C9-8CCDFCA8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F890F-AF57-494F-848B-3B34A7F7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 research has occurred on economics, incentives or market mechanisms to reduce seabird bycatch in Alaskan longline fisheries. </a:t>
            </a:r>
          </a:p>
        </p:txBody>
      </p:sp>
    </p:spTree>
    <p:extLst>
      <p:ext uri="{BB962C8B-B14F-4D97-AF65-F5344CB8AC3E}">
        <p14:creationId xmlns:p14="http://schemas.microsoft.com/office/powerpoint/2010/main" val="2955594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B680-09E0-B94E-B53D-941564E8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Issues: Alaskan Longline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6DFF1-98F3-8D4B-BEB2-3B61895B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3962"/>
          </a:xfrm>
        </p:spPr>
        <p:txBody>
          <a:bodyPr>
            <a:noAutofit/>
          </a:bodyPr>
          <a:lstStyle/>
          <a:p>
            <a:r>
              <a:rPr lang="en-US" sz="2400" dirty="0"/>
              <a:t>Hundreds of albatrosses and thousands of other birds killed annually</a:t>
            </a:r>
          </a:p>
          <a:p>
            <a:r>
              <a:rPr lang="en-US" sz="2400" dirty="0"/>
              <a:t>Increasing trend in the albatross BPUE in sablefish fishery in all areas</a:t>
            </a:r>
          </a:p>
          <a:p>
            <a:r>
              <a:rPr lang="en-US" sz="2400" dirty="0"/>
              <a:t>Increasing trend in non-albatross BPUE in the cod fishery in the Aleutian Islands</a:t>
            </a:r>
          </a:p>
          <a:p>
            <a:r>
              <a:rPr lang="en-US" sz="2400" dirty="0"/>
              <a:t>A very small number of vessels accounted for 46% to 78% of albatross bycatch</a:t>
            </a:r>
          </a:p>
          <a:p>
            <a:r>
              <a:rPr lang="en-US" sz="2400" dirty="0"/>
              <a:t>Incidental take statement for groundfish expanded to include trawl fisheries </a:t>
            </a:r>
          </a:p>
          <a:p>
            <a:pPr lvl="1"/>
            <a:r>
              <a:rPr lang="en-US" sz="2400" dirty="0"/>
              <a:t>6 birds in two years</a:t>
            </a:r>
          </a:p>
          <a:p>
            <a:r>
              <a:rPr lang="en-US" sz="2400" dirty="0"/>
              <a:t>STAL population is increasing at 6 to 8% per year</a:t>
            </a:r>
          </a:p>
        </p:txBody>
      </p:sp>
    </p:spTree>
    <p:extLst>
      <p:ext uri="{BB962C8B-B14F-4D97-AF65-F5344CB8AC3E}">
        <p14:creationId xmlns:p14="http://schemas.microsoft.com/office/powerpoint/2010/main" val="28781701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FD2E-2075-0E4F-81C5-30329CF1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5188-E759-6043-B2E4-2996D5D4A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At this point in time, neither NOAA Fisheries nor the North Pacific Fishery Management Council is considering further adjustments to seabird bycatch regulations.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52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F048-41C3-0041-970B-465C98F5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4D669-BC98-6F45-82E9-8A675313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149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Fishery participants must accept that a problem exists that must be solved</a:t>
            </a:r>
          </a:p>
          <a:p>
            <a:r>
              <a:rPr lang="en-US" sz="2400" dirty="0"/>
              <a:t>Need resources (funding, leadership and structure) to test industry ideas on their vessels at a scope that provides unambiguous outcomes.</a:t>
            </a:r>
          </a:p>
          <a:p>
            <a:r>
              <a:rPr lang="en-US" sz="2400" dirty="0"/>
              <a:t>Leadership by university scientists unlinked to regulatory institutions, but strongly supported by fishery and wildlife managers.</a:t>
            </a:r>
          </a:p>
          <a:p>
            <a:r>
              <a:rPr lang="en-US" sz="2400" dirty="0"/>
              <a:t>Solutions imported from other fisheries may not be universally applicable to all fisheries or species. Local testing essential.</a:t>
            </a:r>
          </a:p>
          <a:p>
            <a:r>
              <a:rPr lang="en-US" sz="2400" dirty="0"/>
              <a:t>Industry engagement throughout the development of solutions is critical.</a:t>
            </a:r>
          </a:p>
          <a:p>
            <a:r>
              <a:rPr lang="en-US" sz="2400" dirty="0"/>
              <a:t>Outreach and innovation should be ongoing as the environment and populations of bycatch species change over time.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3637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oshin 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91">
            <a:off x="-1117600" y="-258763"/>
            <a:ext cx="11379200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1"/>
          <p:cNvSpPr txBox="1">
            <a:spLocks noChangeArrowheads="1"/>
          </p:cNvSpPr>
          <p:nvPr/>
        </p:nvSpPr>
        <p:spPr bwMode="auto">
          <a:xfrm>
            <a:off x="533400" y="3013075"/>
            <a:ext cx="4953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Arial" pitchFamily="34" charset="0"/>
              </a:rPr>
              <a:t>Discussion?</a:t>
            </a:r>
            <a:endParaRPr lang="en-US" altLang="en-US" sz="48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7549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947738"/>
          </a:xfrm>
        </p:spPr>
        <p:txBody>
          <a:bodyPr>
            <a:normAutofit/>
          </a:bodyPr>
          <a:lstStyle/>
          <a:p>
            <a:r>
              <a:rPr lang="en-US" sz="3200" dirty="0"/>
              <a:t>Drivers: Alaska Longline Fisheries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472916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Threat of lost fishing opportunity</a:t>
            </a:r>
          </a:p>
          <a:p>
            <a:r>
              <a:rPr lang="en-US" sz="2400" dirty="0"/>
              <a:t>Proactive industry</a:t>
            </a:r>
          </a:p>
          <a:p>
            <a:r>
              <a:rPr lang="en-US" sz="2400" dirty="0"/>
              <a:t>Collaborative research at a robust scale with adequate funding</a:t>
            </a:r>
          </a:p>
          <a:p>
            <a:pPr lvl="1"/>
            <a:r>
              <a:rPr lang="en-US" sz="2400" dirty="0"/>
              <a:t>Tested fishermen’s ideas informed by </a:t>
            </a:r>
            <a:r>
              <a:rPr lang="en-US" sz="2400" dirty="0" err="1"/>
              <a:t>CCAMLR</a:t>
            </a:r>
            <a:r>
              <a:rPr lang="en-US" sz="2400" dirty="0"/>
              <a:t> CM</a:t>
            </a:r>
          </a:p>
          <a:p>
            <a:pPr lvl="1"/>
            <a:r>
              <a:rPr lang="en-US" sz="2400" dirty="0"/>
              <a:t>8 vessels, 2 target fisheries, 2 years, &gt;7.5 million hooks</a:t>
            </a:r>
          </a:p>
          <a:p>
            <a:pPr lvl="1"/>
            <a:r>
              <a:rPr lang="en-US" sz="2400" dirty="0"/>
              <a:t>Control of non-deterrent = unambiguous results</a:t>
            </a:r>
          </a:p>
          <a:p>
            <a:pPr lvl="1"/>
            <a:r>
              <a:rPr lang="en-US" sz="2400" dirty="0"/>
              <a:t>During standard fishing operations</a:t>
            </a:r>
          </a:p>
          <a:p>
            <a:pPr lvl="1"/>
            <a:r>
              <a:rPr lang="en-US" sz="2400" dirty="0"/>
              <a:t>Shared results before and after each phase</a:t>
            </a:r>
          </a:p>
          <a:p>
            <a:pPr lvl="1"/>
            <a:r>
              <a:rPr lang="en-US" sz="2400" dirty="0"/>
              <a:t>Streamer lines: safe, affordable and widely applicable</a:t>
            </a:r>
          </a:p>
          <a:p>
            <a:r>
              <a:rPr lang="en-US" sz="2400" dirty="0"/>
              <a:t>Extensive Outreach (video, flyers, meetings)</a:t>
            </a:r>
          </a:p>
          <a:p>
            <a:r>
              <a:rPr lang="en-US" sz="2400" dirty="0"/>
              <a:t>Free streamer lines to the fleet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8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Seabird Bycatch in Longline Fisheries: </a:t>
            </a:r>
            <a:br>
              <a:rPr lang="en-US" sz="3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A Global Perspective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421086" cy="5067300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/>
              <a:t>Linked to population declines and poor recovery of seabird populations 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The primary at-sea threat to albatross and petrel populations 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Albatrosses are the most threatened of any bird family </a:t>
            </a:r>
          </a:p>
          <a:p>
            <a:pPr marL="742950" lvl="2" indent="-342900"/>
            <a:r>
              <a:rPr lang="en-US" sz="2000" dirty="0">
                <a:latin typeface="Calibri" charset="0"/>
              </a:rPr>
              <a:t>15 of 22 albatrosses threatened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latin typeface="Calibri" charset="0"/>
              </a:rPr>
              <a:t>Prompted International Action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Calibri" charset="0"/>
              </a:rPr>
              <a:t>National Plans of Action (</a:t>
            </a:r>
            <a:r>
              <a:rPr lang="en-US" sz="2000" dirty="0" err="1">
                <a:latin typeface="Calibri" charset="0"/>
              </a:rPr>
              <a:t>FAO</a:t>
            </a:r>
            <a:r>
              <a:rPr lang="en-US" sz="2000" dirty="0">
                <a:latin typeface="Calibri" charset="0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Calibri" charset="0"/>
              </a:rPr>
              <a:t>Agreement for the Conservation of Albatrosses and Petrels</a:t>
            </a:r>
          </a:p>
          <a:p>
            <a:pPr>
              <a:lnSpc>
                <a:spcPct val="90000"/>
              </a:lnSpc>
              <a:defRPr/>
            </a:pPr>
            <a:endParaRPr lang="en-US" sz="3300" dirty="0">
              <a:latin typeface="Calibri" charset="0"/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2900" dirty="0">
              <a:latin typeface="Calibri" charset="0"/>
            </a:endParaRPr>
          </a:p>
          <a:p>
            <a:pPr marL="742950" lvl="2" indent="-342900"/>
            <a:endParaRPr lang="en-US" dirty="0"/>
          </a:p>
          <a:p>
            <a:pPr marL="342900" lvl="1" indent="-342900">
              <a:buFont typeface="Arial"/>
              <a:buChar char="•"/>
            </a:pPr>
            <a:endParaRPr lang="en-US" sz="2900" dirty="0"/>
          </a:p>
          <a:p>
            <a:pPr marL="342900" lvl="1" indent="-342900">
              <a:buFont typeface="Arial"/>
              <a:buChar char="•"/>
            </a:pPr>
            <a:endParaRPr lang="en-US" sz="2900" dirty="0"/>
          </a:p>
          <a:p>
            <a:endParaRPr lang="en-US" dirty="0"/>
          </a:p>
        </p:txBody>
      </p:sp>
      <p:pic>
        <p:nvPicPr>
          <p:cNvPr id="4" name="Picture 7" descr="Wandering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05828" y="2422525"/>
            <a:ext cx="47212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4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The Albatrosses: Seabird family most threatened with extinction</a:t>
            </a:r>
          </a:p>
        </p:txBody>
      </p:sp>
      <p:pic>
        <p:nvPicPr>
          <p:cNvPr id="4" name="Content Placeholder 3" descr="Screen Shot 2017-03-28 at 4.31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" b="657"/>
          <a:stretch>
            <a:fillRect/>
          </a:stretch>
        </p:blipFill>
        <p:spPr>
          <a:xfrm>
            <a:off x="-1" y="1460500"/>
            <a:ext cx="10022158" cy="5511800"/>
          </a:xfr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88900" y="1828800"/>
            <a:ext cx="4232213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Long-lived (to 60+ years)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Low fecundity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one egg/yr. or 2/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endParaRPr lang="en-US" sz="2400" dirty="0">
              <a:solidFill>
                <a:schemeClr val="bg1"/>
              </a:solidFill>
            </a:endParaRPr>
          </a:p>
          <a:p>
            <a:pPr marL="514350" indent="-457200"/>
            <a:r>
              <a:rPr lang="en-US" sz="2400" dirty="0">
                <a:solidFill>
                  <a:schemeClr val="bg1"/>
                </a:solidFill>
              </a:rPr>
              <a:t>Deferred maturity </a:t>
            </a: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	(4 to 13 years) 	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 adult survival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Highly Migratory/ interact with many fisheries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6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9" descr="N_Pacific_alb_tracking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2805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762000" y="3429000"/>
            <a:ext cx="1179513" cy="1600200"/>
            <a:chOff x="864" y="2247"/>
            <a:chExt cx="743" cy="1008"/>
          </a:xfrm>
        </p:grpSpPr>
        <p:grpSp>
          <p:nvGrpSpPr>
            <p:cNvPr id="43023" name="Group 4"/>
            <p:cNvGrpSpPr>
              <a:grpSpLocks/>
            </p:cNvGrpSpPr>
            <p:nvPr/>
          </p:nvGrpSpPr>
          <p:grpSpPr bwMode="auto">
            <a:xfrm>
              <a:off x="864" y="2247"/>
              <a:ext cx="743" cy="800"/>
              <a:chOff x="869" y="864"/>
              <a:chExt cx="642" cy="656"/>
            </a:xfrm>
          </p:grpSpPr>
          <p:pic>
            <p:nvPicPr>
              <p:cNvPr id="43025" name="Picture 5" descr="DSCN50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" y="864"/>
                <a:ext cx="617" cy="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6" name="Text Box 6"/>
              <p:cNvSpPr txBox="1">
                <a:spLocks noChangeArrowheads="1"/>
              </p:cNvSpPr>
              <p:nvPr/>
            </p:nvSpPr>
            <p:spPr bwMode="auto">
              <a:xfrm>
                <a:off x="869" y="1360"/>
                <a:ext cx="495" cy="126"/>
              </a:xfrm>
              <a:prstGeom prst="rect">
                <a:avLst/>
              </a:prstGeom>
              <a:solidFill>
                <a:schemeClr val="tx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FFFF00"/>
                    </a:solidFill>
                  </a:rPr>
                  <a:t>short-tailed</a:t>
                </a:r>
                <a:r>
                  <a:rPr lang="en-US" sz="1000" b="1"/>
                  <a:t> </a:t>
                </a:r>
              </a:p>
            </p:txBody>
          </p:sp>
          <p:sp>
            <p:nvSpPr>
              <p:cNvPr id="43027" name="Rectangle 7"/>
              <p:cNvSpPr>
                <a:spLocks noChangeArrowheads="1"/>
              </p:cNvSpPr>
              <p:nvPr/>
            </p:nvSpPr>
            <p:spPr bwMode="auto">
              <a:xfrm>
                <a:off x="881" y="864"/>
                <a:ext cx="630" cy="656"/>
              </a:xfrm>
              <a:prstGeom prst="rect">
                <a:avLst/>
              </a:prstGeom>
              <a:noFill/>
              <a:ln w="76200">
                <a:solidFill>
                  <a:srgbClr val="CC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sp>
          <p:nvSpPr>
            <p:cNvPr id="43024" name="Text Box 8"/>
            <p:cNvSpPr txBox="1">
              <a:spLocks noChangeArrowheads="1"/>
            </p:cNvSpPr>
            <p:nvPr/>
          </p:nvSpPr>
          <p:spPr bwMode="auto">
            <a:xfrm>
              <a:off x="912" y="3063"/>
              <a:ext cx="52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1400" b="1"/>
                <a:t>“</a:t>
              </a:r>
              <a:r>
                <a:rPr lang="en-US" altLang="ja-JP" sz="1400" b="1"/>
                <a:t>STAL</a:t>
              </a:r>
              <a:r>
                <a:rPr lang="ja-JP" altLang="en-US" sz="1400" b="1"/>
                <a:t>”</a:t>
              </a:r>
              <a:endParaRPr lang="en-US" sz="1400" b="1"/>
            </a:p>
          </p:txBody>
        </p:sp>
      </p:grpSp>
      <p:grpSp>
        <p:nvGrpSpPr>
          <p:cNvPr id="43011" name="Group 9"/>
          <p:cNvGrpSpPr>
            <a:grpSpLocks/>
          </p:cNvGrpSpPr>
          <p:nvPr/>
        </p:nvGrpSpPr>
        <p:grpSpPr bwMode="auto">
          <a:xfrm>
            <a:off x="3048000" y="4343400"/>
            <a:ext cx="2262188" cy="1295400"/>
            <a:chOff x="2112" y="3303"/>
            <a:chExt cx="1425" cy="816"/>
          </a:xfrm>
        </p:grpSpPr>
        <p:grpSp>
          <p:nvGrpSpPr>
            <p:cNvPr id="43013" name="Group 10"/>
            <p:cNvGrpSpPr>
              <a:grpSpLocks/>
            </p:cNvGrpSpPr>
            <p:nvPr/>
          </p:nvGrpSpPr>
          <p:grpSpPr bwMode="auto">
            <a:xfrm>
              <a:off x="2872" y="3303"/>
              <a:ext cx="665" cy="584"/>
              <a:chOff x="4559" y="384"/>
              <a:chExt cx="721" cy="598"/>
            </a:xfrm>
          </p:grpSpPr>
          <p:pic>
            <p:nvPicPr>
              <p:cNvPr id="43020" name="Picture 11" descr="BFAL_Tsuba_clos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9" y="384"/>
                <a:ext cx="721" cy="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1" name="Text Box 12"/>
              <p:cNvSpPr txBox="1">
                <a:spLocks noChangeArrowheads="1"/>
              </p:cNvSpPr>
              <p:nvPr/>
            </p:nvSpPr>
            <p:spPr bwMode="auto">
              <a:xfrm>
                <a:off x="4559" y="817"/>
                <a:ext cx="699" cy="158"/>
              </a:xfrm>
              <a:prstGeom prst="rect">
                <a:avLst/>
              </a:prstGeom>
              <a:solidFill>
                <a:schemeClr val="tx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FFFF00"/>
                    </a:solidFill>
                  </a:rPr>
                  <a:t>black-footed</a:t>
                </a:r>
                <a:r>
                  <a:rPr lang="en-US" sz="1000" b="1">
                    <a:solidFill>
                      <a:srgbClr val="FF3300"/>
                    </a:solidFill>
                  </a:rPr>
                  <a:t> </a:t>
                </a:r>
              </a:p>
            </p:txBody>
          </p:sp>
          <p:sp>
            <p:nvSpPr>
              <p:cNvPr id="43022" name="Rectangle 13"/>
              <p:cNvSpPr>
                <a:spLocks noChangeArrowheads="1"/>
              </p:cNvSpPr>
              <p:nvPr/>
            </p:nvSpPr>
            <p:spPr bwMode="auto">
              <a:xfrm>
                <a:off x="4559" y="384"/>
                <a:ext cx="705" cy="586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43014" name="Group 14"/>
            <p:cNvGrpSpPr>
              <a:grpSpLocks/>
            </p:cNvGrpSpPr>
            <p:nvPr/>
          </p:nvGrpSpPr>
          <p:grpSpPr bwMode="auto">
            <a:xfrm>
              <a:off x="2112" y="3311"/>
              <a:ext cx="712" cy="591"/>
              <a:chOff x="1984" y="1863"/>
              <a:chExt cx="744" cy="648"/>
            </a:xfrm>
          </p:grpSpPr>
          <p:pic>
            <p:nvPicPr>
              <p:cNvPr id="43017" name="Picture 15" descr="LAAL at Tern Islan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" y="1895"/>
                <a:ext cx="744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18" name="Text Box 16"/>
              <p:cNvSpPr txBox="1">
                <a:spLocks noChangeArrowheads="1"/>
              </p:cNvSpPr>
              <p:nvPr/>
            </p:nvSpPr>
            <p:spPr bwMode="auto">
              <a:xfrm>
                <a:off x="1984" y="2319"/>
                <a:ext cx="408" cy="169"/>
              </a:xfrm>
              <a:prstGeom prst="rect">
                <a:avLst/>
              </a:prstGeom>
              <a:solidFill>
                <a:schemeClr val="tx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389438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389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FFFF00"/>
                    </a:solidFill>
                  </a:rPr>
                  <a:t>Laysan</a:t>
                </a:r>
              </a:p>
            </p:txBody>
          </p:sp>
          <p:sp>
            <p:nvSpPr>
              <p:cNvPr id="43019" name="Rectangle 17"/>
              <p:cNvSpPr>
                <a:spLocks noChangeArrowheads="1"/>
              </p:cNvSpPr>
              <p:nvPr/>
            </p:nvSpPr>
            <p:spPr bwMode="auto">
              <a:xfrm>
                <a:off x="1984" y="1863"/>
                <a:ext cx="728" cy="619"/>
              </a:xfrm>
              <a:prstGeom prst="rect">
                <a:avLst/>
              </a:prstGeom>
              <a:noFill/>
              <a:ln w="76200">
                <a:solidFill>
                  <a:srgbClr val="66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sp>
          <p:nvSpPr>
            <p:cNvPr id="43015" name="Text Box 18"/>
            <p:cNvSpPr txBox="1">
              <a:spLocks noChangeArrowheads="1"/>
            </p:cNvSpPr>
            <p:nvPr/>
          </p:nvSpPr>
          <p:spPr bwMode="auto">
            <a:xfrm>
              <a:off x="2112" y="3927"/>
              <a:ext cx="52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1400" b="1"/>
                <a:t>“</a:t>
              </a:r>
              <a:r>
                <a:rPr lang="en-US" altLang="ja-JP" sz="1400" b="1"/>
                <a:t>LAAL</a:t>
              </a:r>
              <a:r>
                <a:rPr lang="ja-JP" altLang="en-US" sz="1400" b="1"/>
                <a:t>”</a:t>
              </a:r>
              <a:endParaRPr lang="en-US" sz="1400" b="1"/>
            </a:p>
          </p:txBody>
        </p:sp>
        <p:sp>
          <p:nvSpPr>
            <p:cNvPr id="43016" name="Text Box 19"/>
            <p:cNvSpPr txBox="1">
              <a:spLocks noChangeArrowheads="1"/>
            </p:cNvSpPr>
            <p:nvPr/>
          </p:nvSpPr>
          <p:spPr bwMode="auto">
            <a:xfrm>
              <a:off x="2880" y="3927"/>
              <a:ext cx="52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1400" b="1"/>
                <a:t>“</a:t>
              </a:r>
              <a:r>
                <a:rPr lang="en-US" altLang="ja-JP" sz="1400" b="1"/>
                <a:t>BFAL</a:t>
              </a:r>
              <a:r>
                <a:rPr lang="ja-JP" altLang="en-US" sz="1400" b="1"/>
                <a:t>”</a:t>
              </a:r>
              <a:endParaRPr lang="en-US" sz="1400" b="1"/>
            </a:p>
          </p:txBody>
        </p:sp>
      </p:grpSp>
      <p:sp>
        <p:nvSpPr>
          <p:cNvPr id="43012" name="Text Box 30"/>
          <p:cNvSpPr txBox="1">
            <a:spLocks noChangeArrowheads="1"/>
          </p:cNvSpPr>
          <p:nvPr/>
        </p:nvSpPr>
        <p:spPr bwMode="auto">
          <a:xfrm>
            <a:off x="0" y="6305550"/>
            <a:ext cx="9144000" cy="6397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Tracking data from Fernández et al. 2001 J. Zool 254:391-404, Suryan et al. 2006 Deep-Sea Research II 53:370-386, Suryan et al. 2008 PLoS ONE 3:e4016.  Courtesy of D.J. Anderson (WFU) and S.A. Shaffer (UCSC\TOPP), R.M. Suryan (OSU), K. Ozaki (YIO), G. R. Balogh (USFWS)</a:t>
            </a:r>
          </a:p>
        </p:txBody>
      </p:sp>
    </p:spTree>
    <p:extLst>
      <p:ext uri="{BB962C8B-B14F-4D97-AF65-F5344CB8AC3E}">
        <p14:creationId xmlns:p14="http://schemas.microsoft.com/office/powerpoint/2010/main" val="9777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27"/>
          <p:cNvSpPr txBox="1">
            <a:spLocks noChangeArrowheads="1"/>
          </p:cNvSpPr>
          <p:nvPr/>
        </p:nvSpPr>
        <p:spPr bwMode="auto">
          <a:xfrm>
            <a:off x="194126" y="269875"/>
            <a:ext cx="872065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3200" dirty="0">
                <a:solidFill>
                  <a:prstClr val="black"/>
                </a:solidFill>
              </a:rPr>
              <a:t>Seabird Bycatch Species: Alaskan Longline Fisheries</a:t>
            </a:r>
          </a:p>
        </p:txBody>
      </p:sp>
      <p:pic>
        <p:nvPicPr>
          <p:cNvPr id="14" name="Picture 1026" descr="Figure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524000"/>
            <a:ext cx="4916488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TSW-Div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88" y="4911725"/>
            <a:ext cx="18240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ulmarD_L cop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3740" y="4914900"/>
            <a:ext cx="3048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BFAL_G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3187003"/>
            <a:ext cx="2570922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LAA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849" y="4939256"/>
            <a:ext cx="2550040" cy="169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stai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44575"/>
            <a:ext cx="25193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9493" y="2711482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Short-tailed Albatross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4156" y="4357546"/>
            <a:ext cx="22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Black-footed Albatross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2916" y="6248582"/>
            <a:ext cx="173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Laysan Albatross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1689" y="630134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Northern Fulmar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945" y="6269461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Shearwater &amp; Gull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3199" y="1163088"/>
            <a:ext cx="3639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Bycatch: 10,000 to 26,000 birds/year</a:t>
            </a:r>
          </a:p>
        </p:txBody>
      </p:sp>
    </p:spTree>
    <p:extLst>
      <p:ext uri="{BB962C8B-B14F-4D97-AF65-F5344CB8AC3E}">
        <p14:creationId xmlns:p14="http://schemas.microsoft.com/office/powerpoint/2010/main" val="135955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2601</Words>
  <Application>Microsoft Macintosh PowerPoint</Application>
  <PresentationFormat>On-screen Show (4:3)</PresentationFormat>
  <Paragraphs>454</Paragraphs>
  <Slides>56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ＭＳ Ｐゴシック</vt:lpstr>
      <vt:lpstr>Abadi MT Condensed Light</vt:lpstr>
      <vt:lpstr>Arial</vt:lpstr>
      <vt:lpstr>Calibri</vt:lpstr>
      <vt:lpstr>Gill Sans MT</vt:lpstr>
      <vt:lpstr>Mangal</vt:lpstr>
      <vt:lpstr>Symbol</vt:lpstr>
      <vt:lpstr>Times</vt:lpstr>
      <vt:lpstr>Times New Roman</vt:lpstr>
      <vt:lpstr>Wingdings</vt:lpstr>
      <vt:lpstr>Office Theme</vt:lpstr>
      <vt:lpstr>Worksheet</vt:lpstr>
      <vt:lpstr>Reducing seabird bycatch in  Alaskan longline fisheries </vt:lpstr>
      <vt:lpstr>Target Species: Alaskan Longline Fisheries</vt:lpstr>
      <vt:lpstr>    Fishery Description: Alaskan Longline Fisheries  One of the largest (US$ 300 million ex-vessel value, 1,000 vessels) and most diverse commercial demersal longline fisheries in the world.    </vt:lpstr>
      <vt:lpstr>PowerPoint Presentation</vt:lpstr>
      <vt:lpstr>PowerPoint Presentation</vt:lpstr>
      <vt:lpstr>Seabird Bycatch in Longline Fisheries:  A Global Perspective</vt:lpstr>
      <vt:lpstr>The Albatrosses: Seabird family most threatened with extinction</vt:lpstr>
      <vt:lpstr>PowerPoint Presentation</vt:lpstr>
      <vt:lpstr>PowerPoint Presentation</vt:lpstr>
      <vt:lpstr>PowerPoint Presentation</vt:lpstr>
      <vt:lpstr>Short-tailed Albatross Population on  Torishima &amp; Reported Bycatch in Alaska</vt:lpstr>
      <vt:lpstr>Short-tailed Albatross  Endangered Species Act BiOp </vt:lpstr>
      <vt:lpstr>Industry Instigated Alaska Pre-Research Regulations (1997 Groundfish &amp; 1998 Halibut)</vt:lpstr>
      <vt:lpstr>BiOp leads to four research programs to find science based Alaska specific solutions</vt:lpstr>
      <vt:lpstr>Research Goal  Significantly reduce seabird bycatch without reducing target catch or increasing bycatch of other species </vt:lpstr>
      <vt:lpstr>Model Rationale</vt:lpstr>
      <vt:lpstr>PowerPoint Presentation</vt:lpstr>
      <vt:lpstr>Possible Deterrent Strategies 5 of 11 selected for at sea trials</vt:lpstr>
      <vt:lpstr>PowerPoint Presentation</vt:lpstr>
      <vt:lpstr>Streamer Lines The length in the air with streamers scares birds from the area with baited hooks within reach of birds</vt:lpstr>
      <vt:lpstr>PowerPoint Presentation</vt:lpstr>
      <vt:lpstr>Sablefish Results</vt:lpstr>
      <vt:lpstr>Pacific Cod Results</vt:lpstr>
      <vt:lpstr>Streamer Lines Did Not Effect Fish Catch</vt:lpstr>
      <vt:lpstr>PowerPoint Presentation</vt:lpstr>
      <vt:lpstr>Lingering Issues: What About …</vt:lpstr>
      <vt:lpstr>Small Boats (&lt; 55 feet ) Issues 78 % of Alaska fleet (2004)</vt:lpstr>
      <vt:lpstr>PowerPoint Presentation</vt:lpstr>
      <vt:lpstr>Conclusions: Small Boats</vt:lpstr>
      <vt:lpstr>PowerPoint Presentation</vt:lpstr>
      <vt:lpstr>PowerPoint Presentation</vt:lpstr>
      <vt:lpstr>Survey and Telemetry  Data Eliminate Seabird Avoidance Requirements in PWS, SE, CI  Affecting 42% of fleet of which 85% were small vessels </vt:lpstr>
      <vt:lpstr>PowerPoint Presentation</vt:lpstr>
      <vt:lpstr>Integrated Weight- Streamer Line Results</vt:lpstr>
      <vt:lpstr>Current Seabird Avoidance Measures  Alaska Longline Fisheries</vt:lpstr>
      <vt:lpstr>PowerPoint Presentation</vt:lpstr>
      <vt:lpstr>PowerPoint Presentation</vt:lpstr>
      <vt:lpstr>Streamer Highly Effective in the Fishery Seabird Bycatch Rates Before and After Streamer Line adoption in Alaska Longline Fisheries</vt:lpstr>
      <vt:lpstr>Streamer Highly Effective in the Fishery Seabird Bycatch Rates Before and After Streamer Line adoption in Alaska Longline Fisheries</vt:lpstr>
      <vt:lpstr>Short-tailed Albatross Population on  Torishima &amp; Reported Bycatch in Alaska</vt:lpstr>
      <vt:lpstr>Short-tailed Albatross &amp; ESA  Current (2015) Incidental Take Statement </vt:lpstr>
      <vt:lpstr>BPUE varies by fishery and seabird grouping (post streamer line adoption, 2002 to 2015)</vt:lpstr>
      <vt:lpstr>Sablefish: Predicted Mean BPUE  after streamer line adoption</vt:lpstr>
      <vt:lpstr>Pacific Cod: Predicted Mean BPUE  after streamer line adoption</vt:lpstr>
      <vt:lpstr>Most of Bycatch is From a Few Vessels (2013 to 2015: post restructuring of the observer program)</vt:lpstr>
      <vt:lpstr>Night1 vs. Day Sets2 BPUE lower and CPUE higher at night Fulmar BPUE significantly higher at night</vt:lpstr>
      <vt:lpstr>Conclusions</vt:lpstr>
      <vt:lpstr>Role of Economic Solutions  (under current management)</vt:lpstr>
      <vt:lpstr>Reasons for Success </vt:lpstr>
      <vt:lpstr>Our recipe for successful collaborative research </vt:lpstr>
      <vt:lpstr>Economic Research</vt:lpstr>
      <vt:lpstr>Current Issues: Alaskan Longline</vt:lpstr>
      <vt:lpstr>Current Actions</vt:lpstr>
      <vt:lpstr>Generalizations</vt:lpstr>
      <vt:lpstr>PowerPoint Presentation</vt:lpstr>
      <vt:lpstr>Drivers: Alaska Longline Fisheries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seabird bycatch in Alaskan longline fisheries </dc:title>
  <dc:creator>Ed Melvin</dc:creator>
  <cp:lastModifiedBy>Microsoft Office User</cp:lastModifiedBy>
  <cp:revision>68</cp:revision>
  <cp:lastPrinted>2019-10-24T21:33:49Z</cp:lastPrinted>
  <dcterms:created xsi:type="dcterms:W3CDTF">2019-10-21T17:53:57Z</dcterms:created>
  <dcterms:modified xsi:type="dcterms:W3CDTF">2019-10-25T03:15:10Z</dcterms:modified>
</cp:coreProperties>
</file>