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9" r:id="rId5"/>
  </p:sldMasterIdLst>
  <p:notesMasterIdLst>
    <p:notesMasterId r:id="rId40"/>
  </p:notesMasterIdLst>
  <p:sldIdLst>
    <p:sldId id="1203" r:id="rId6"/>
    <p:sldId id="262" r:id="rId7"/>
    <p:sldId id="288" r:id="rId8"/>
    <p:sldId id="287" r:id="rId9"/>
    <p:sldId id="1202" r:id="rId10"/>
    <p:sldId id="292" r:id="rId11"/>
    <p:sldId id="1159" r:id="rId12"/>
    <p:sldId id="1187" r:id="rId13"/>
    <p:sldId id="1172" r:id="rId14"/>
    <p:sldId id="259" r:id="rId15"/>
    <p:sldId id="1197" r:id="rId16"/>
    <p:sldId id="1155" r:id="rId17"/>
    <p:sldId id="1162" r:id="rId18"/>
    <p:sldId id="1196" r:id="rId19"/>
    <p:sldId id="1195" r:id="rId20"/>
    <p:sldId id="315" r:id="rId21"/>
    <p:sldId id="1189" r:id="rId22"/>
    <p:sldId id="1207" r:id="rId23"/>
    <p:sldId id="553" r:id="rId24"/>
    <p:sldId id="270" r:id="rId25"/>
    <p:sldId id="271" r:id="rId26"/>
    <p:sldId id="318" r:id="rId27"/>
    <p:sldId id="257" r:id="rId28"/>
    <p:sldId id="277" r:id="rId29"/>
    <p:sldId id="285" r:id="rId30"/>
    <p:sldId id="1209" r:id="rId31"/>
    <p:sldId id="1170" r:id="rId32"/>
    <p:sldId id="1201" r:id="rId33"/>
    <p:sldId id="1188" r:id="rId34"/>
    <p:sldId id="1204" r:id="rId35"/>
    <p:sldId id="588" r:id="rId36"/>
    <p:sldId id="1208" r:id="rId37"/>
    <p:sldId id="313" r:id="rId38"/>
    <p:sldId id="120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Hall" initials="MH" lastIdx="1" clrIdx="0">
    <p:extLst>
      <p:ext uri="{19B8F6BF-5375-455C-9EA6-DF929625EA0E}">
        <p15:presenceInfo xmlns:p15="http://schemas.microsoft.com/office/powerpoint/2012/main" userId="S::mhall@iattc.org::ae31b014-1aa0-4694-9844-67a3b71fe8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6" autoAdjust="0"/>
    <p:restoredTop sz="94680" autoAdjust="0"/>
  </p:normalViewPr>
  <p:slideViewPr>
    <p:cSldViewPr snapToGrid="0">
      <p:cViewPr varScale="1">
        <p:scale>
          <a:sx n="63" d="100"/>
          <a:sy n="63" d="100"/>
        </p:scale>
        <p:origin x="26" y="6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-150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20T12:44:32.027" idx="1">
    <p:pos x="5421" y="87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74835-996D-4955-9624-25C26D28A00B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BB9E0-AF68-418D-B22E-4448F081F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85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7">
            <a:extLst>
              <a:ext uri="{FF2B5EF4-FFF2-40B4-BE49-F238E27FC236}">
                <a16:creationId xmlns:a16="http://schemas.microsoft.com/office/drawing/2014/main" id="{76EF54F2-1A46-465A-A4D7-EA0DDA7232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52D208-F506-431D-BE1E-449321B2107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0338" name="Rectangle 2">
            <a:extLst>
              <a:ext uri="{FF2B5EF4-FFF2-40B4-BE49-F238E27FC236}">
                <a16:creationId xmlns:a16="http://schemas.microsoft.com/office/drawing/2014/main" id="{724BD4B1-0512-4489-8A68-2EA960E3AE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0339" name="Rectangle 3">
            <a:extLst>
              <a:ext uri="{FF2B5EF4-FFF2-40B4-BE49-F238E27FC236}">
                <a16:creationId xmlns:a16="http://schemas.microsoft.com/office/drawing/2014/main" id="{23F0FDBA-7532-4DDD-86E2-1C61E032E5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049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>
            <a:extLst>
              <a:ext uri="{FF2B5EF4-FFF2-40B4-BE49-F238E27FC236}">
                <a16:creationId xmlns:a16="http://schemas.microsoft.com/office/drawing/2014/main" id="{A53B783D-C715-433C-9ED6-5AF7E36B92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E5B-FC99-4482-9DBA-784778B641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6307" name="Rectangle 2">
            <a:extLst>
              <a:ext uri="{FF2B5EF4-FFF2-40B4-BE49-F238E27FC236}">
                <a16:creationId xmlns:a16="http://schemas.microsoft.com/office/drawing/2014/main" id="{E1C95122-88DE-45B2-90C4-40198DB63F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6308" name="Rectangle 3">
            <a:extLst>
              <a:ext uri="{FF2B5EF4-FFF2-40B4-BE49-F238E27FC236}">
                <a16:creationId xmlns:a16="http://schemas.microsoft.com/office/drawing/2014/main" id="{6FE47298-32FC-4165-947D-292F1FC220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047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>
            <a:extLst>
              <a:ext uri="{FF2B5EF4-FFF2-40B4-BE49-F238E27FC236}">
                <a16:creationId xmlns:a16="http://schemas.microsoft.com/office/drawing/2014/main" id="{B565DCD0-FC92-42FE-8DE2-9CC36ECF85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AE928-DF51-4908-8BEE-9E00336A4B2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4259" name="Rectangle 2">
            <a:extLst>
              <a:ext uri="{FF2B5EF4-FFF2-40B4-BE49-F238E27FC236}">
                <a16:creationId xmlns:a16="http://schemas.microsoft.com/office/drawing/2014/main" id="{600532EB-4779-422E-927E-A99B2F1BAF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4260" name="Rectangle 3">
            <a:extLst>
              <a:ext uri="{FF2B5EF4-FFF2-40B4-BE49-F238E27FC236}">
                <a16:creationId xmlns:a16="http://schemas.microsoft.com/office/drawing/2014/main" id="{6D30A9A4-3DAB-4651-8CC7-1105F39003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4423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BB9E0-AF68-418D-B22E-4448F081F1C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10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490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244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238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215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977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126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413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972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702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Documento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8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982"/>
            <a:endParaRPr lang="es-ES" sz="1600">
              <a:solidFill>
                <a:prstClr val="black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3" y="5603181"/>
            <a:ext cx="9144000" cy="3139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6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03245" lvl="0" indent="-203245" rtl="0"/>
            <a:r>
              <a:rPr lang="es-ES" noProof="0"/>
              <a:t>Subtítulo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2" y="4969033"/>
            <a:ext cx="10607039" cy="634148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912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 rtl="0"/>
            <a:r>
              <a:rPr lang="es-ES" noProof="0"/>
              <a:t>Título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31" y="4726451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982"/>
            <a:endParaRPr lang="es-E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2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538266-D40D-4C34-9A81-0B28608743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4E2B28-EF1D-4D41-B712-43C23BA004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34CB31-35F6-4B15-92B5-1F831965B7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8A7E1-4661-4686-8EF1-BB2BA55A17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761441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043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9069B0-0A7A-4653-A45C-D7D5A31623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F2B8F4-B370-4014-94BF-767B3CEFE7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8D4B3B-1016-47AA-8F8D-29A09F9BF7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E84DC-334D-44D3-A0D6-A84879556D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21075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141E07-1DDE-4519-81AE-753F2B2370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D2067A-7991-446B-BB3E-476C7E8FE0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A07CC2-8A6C-4270-AB33-7C25E316F5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57321-B160-414B-8EF9-4A51321143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94888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91AAEF-D00C-4D1C-96C1-A1CE2557A5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2BEA2B-E784-4583-AD16-47BFE8A1F5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F2457C-90C0-47B6-AE1C-70702388F5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5E343-F3DC-4B87-896A-08305579EE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590972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2CDF15-CF55-41F1-9C4E-E2681A65CC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4C8B650-FB20-437F-B0A2-DF42B75838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885AC71-F33C-4D3D-A087-E85F5B01FA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33431-0D06-4FF6-A8B0-1D03DE779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43204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BB94942-5584-41AB-9A6E-BFF7342260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9A5CDAE-6C92-4295-A967-304AC6C094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7AA41A3-9814-41DA-8330-0BD11F0A73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3B89D-D03A-460E-B92B-7C9460630D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98922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1614D40-A527-4A5F-8880-3A41DA70EB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28BD70D-FB2E-40FF-A9E1-ABB3F90470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CC4E55A-A88C-4CCD-AD0C-23C7247F52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C3CFF-33AB-4297-AEC3-5FCE5596C8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398727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107758-7C28-4581-9CF6-D6DF6E91BF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50DD32-A368-41A1-9EEA-96565482E3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F3B838-B559-456D-B9E0-5D12B033B4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A77ED-92AA-40F4-B716-08E60616A0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51551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C75923-D817-4603-AAEE-F64B34FAB3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11E057-CBAE-498C-A755-795285AF9F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B06545-D47A-4C25-9956-A5470D998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0EE4A-A3C1-48C7-8FE1-937A3BC549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344243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4D3AAD-F8AB-40AA-B1A7-329C1D7159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B02717-043C-4732-B2E7-E888571DFD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0D1B08-A7C2-4EA2-8450-1A7752FC3F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BFC64-306D-4E2F-8B1A-62A778FA5E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38554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A7F45A-0BC2-43FA-9838-6FE5E2C740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DA35E7-D09B-47F5-98B8-6140E7FD98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0ED548-F40F-477E-9EA2-BF4E23F40E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42F9D-1403-4295-811D-BF8AA57F6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2122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933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C3EAD5-179A-4225-A135-828576BA47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991544-F7A4-410F-8AFF-2C4D782FA0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3905A5-50AE-43D4-97C5-082B0D6A1C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16AF7-7A63-40FA-895E-22A7216514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143496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3A9F23B-D68F-4A0F-9B4B-1F38AC79DC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D050917-AEA9-42EA-A78A-06503462B2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1E24658-4191-4AD5-AE8B-4CEE027F47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CCDBC-0400-4FC9-A44A-8AB18E564E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020528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379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45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651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106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249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011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FC2DEEDA-C78E-43EB-AD8F-9F0AED7CEC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F98C4EF5-2468-4C47-BC32-BBDFCF3EF6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5FFB0AC-4465-43B8-88AF-7C97474E41E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baseline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330CC11-25B8-40EF-99F6-475977DF81B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baseline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C7DFA1B-3DA0-4ADE-8AFF-2F4B232458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D891D18-059A-443D-8050-107465387A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25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hall665@gmail.com" TargetMode="External"/><Relationship Id="rId2" Type="http://schemas.openxmlformats.org/officeDocument/2006/relationships/hyperlink" Target="mailto:bsemmens@ucsd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besjournals.onlinelibrary.wiley.com/doi/epdf/10.1002/pan3.10153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pnas.org/content/pnas/104/31/12948.full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onlinelibrary.wiley.com/doi/pdf/10.1111/eva.12597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4C358-026A-4290-91C4-6F4712EE2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0"/>
            <a:ext cx="8610600" cy="20574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92DE-3357-4D99-816B-8960C732D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70212"/>
            <a:ext cx="10820400" cy="474847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F8AD6F-43B0-499C-8624-93A71E58B90B}"/>
              </a:ext>
            </a:extLst>
          </p:cNvPr>
          <p:cNvSpPr txBox="1"/>
          <p:nvPr/>
        </p:nvSpPr>
        <p:spPr>
          <a:xfrm>
            <a:off x="336175" y="2098666"/>
            <a:ext cx="934222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cap="small" dirty="0"/>
              <a:t>SIOB 296 :  Bycatch: Problems and Solutions</a:t>
            </a:r>
            <a:endParaRPr lang="en-US" sz="2400" dirty="0"/>
          </a:p>
          <a:p>
            <a:r>
              <a:rPr lang="en-US" sz="2400" b="1" dirty="0"/>
              <a:t>Spring 2022</a:t>
            </a:r>
            <a:endParaRPr lang="en-US" sz="2400" dirty="0"/>
          </a:p>
          <a:p>
            <a:r>
              <a:rPr lang="en-US" sz="2400" b="1" dirty="0"/>
              <a:t>-</a:t>
            </a:r>
            <a:r>
              <a:rPr lang="en-US" sz="2400" i="1" dirty="0"/>
              <a:t>Instructors:  </a:t>
            </a:r>
          </a:p>
          <a:p>
            <a:r>
              <a:rPr lang="en-US" sz="2400" i="1" dirty="0"/>
              <a:t>     Brice Semmens (</a:t>
            </a:r>
            <a:r>
              <a:rPr lang="en-US" sz="2400" i="1" u="sng" dirty="0">
                <a:hlinkClick r:id="rId2"/>
              </a:rPr>
              <a:t>bsemmens@ucsd.edu</a:t>
            </a:r>
            <a:r>
              <a:rPr lang="en-US" sz="2400" i="1" dirty="0"/>
              <a:t>, Hubbs Hall 3140) </a:t>
            </a:r>
            <a:endParaRPr lang="en-US" sz="2400" dirty="0"/>
          </a:p>
          <a:p>
            <a:r>
              <a:rPr lang="en-US" sz="2400" i="1" dirty="0"/>
              <a:t>     Martin Hall  </a:t>
            </a:r>
            <a:r>
              <a:rPr lang="en-US" sz="2400" i="1" dirty="0">
                <a:hlinkClick r:id="rId3"/>
              </a:rPr>
              <a:t>mhall665@gmail.com</a:t>
            </a:r>
            <a:r>
              <a:rPr lang="en-US" sz="2400" i="1" dirty="0"/>
              <a:t>    </a:t>
            </a:r>
          </a:p>
          <a:p>
            <a:endParaRPr lang="en-US" sz="2400" i="1" dirty="0"/>
          </a:p>
          <a:p>
            <a:r>
              <a:rPr lang="en-US" sz="2400" dirty="0"/>
              <a:t>14  to 15  </a:t>
            </a:r>
            <a:r>
              <a:rPr lang="en-US" sz="2400" dirty="0" err="1"/>
              <a:t>hs</a:t>
            </a:r>
            <a:r>
              <a:rPr lang="en-US" sz="2400" dirty="0"/>
              <a:t> Tuesdays and Thursdays</a:t>
            </a:r>
          </a:p>
          <a:p>
            <a:r>
              <a:rPr lang="en-US" sz="2400" dirty="0"/>
              <a:t>Location:  100 Vaughn Hall</a:t>
            </a:r>
          </a:p>
          <a:p>
            <a:endParaRPr lang="en-US" sz="2400" dirty="0"/>
          </a:p>
          <a:p>
            <a:r>
              <a:rPr lang="en-US" sz="2400" dirty="0"/>
              <a:t>Grade options: Letter grade or P/F</a:t>
            </a:r>
          </a:p>
          <a:p>
            <a:r>
              <a:rPr lang="en-US" sz="2400" dirty="0"/>
              <a:t>Office hours: By appointment </a:t>
            </a:r>
          </a:p>
        </p:txBody>
      </p:sp>
      <p:pic>
        <p:nvPicPr>
          <p:cNvPr id="1026" name="Picture 2" descr="Scripps oceanography Logos">
            <a:extLst>
              <a:ext uri="{FF2B5EF4-FFF2-40B4-BE49-F238E27FC236}">
                <a16:creationId xmlns:a16="http://schemas.microsoft.com/office/drawing/2014/main" id="{A38CD57B-B2F4-4ECF-B404-42FDF8097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604" y="58057"/>
            <a:ext cx="2968408" cy="296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079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5D680-3973-4B54-AA5D-30A2502F3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Lopez de la Lama et al.,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3BEDE-61EB-486C-A6DB-BF2207B43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b="1" dirty="0"/>
              <a:t>Peru</a:t>
            </a:r>
          </a:p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Fishhooks            -  10,000</a:t>
            </a:r>
          </a:p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Traps                      -   8,500</a:t>
            </a:r>
          </a:p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Nets                       -  7,500</a:t>
            </a:r>
          </a:p>
          <a:p>
            <a:pPr marL="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Nets w/floats        -  2,500</a:t>
            </a:r>
          </a:p>
          <a:p>
            <a:endParaRPr lang="en-US" dirty="0"/>
          </a:p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Sailing</a:t>
            </a:r>
            <a:r>
              <a:rPr lang="en-US" sz="3600" dirty="0"/>
              <a:t> </a:t>
            </a:r>
            <a:r>
              <a:rPr lang="en-US" dirty="0"/>
              <a:t> </a:t>
            </a:r>
            <a:r>
              <a:rPr lang="en-US" sz="2800" b="1" dirty="0"/>
              <a:t>             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- 1,500  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9E903D-C1BF-405E-BA82-66088968B6D4}"/>
              </a:ext>
            </a:extLst>
          </p:cNvPr>
          <p:cNvSpPr txBox="1"/>
          <p:nvPr/>
        </p:nvSpPr>
        <p:spPr>
          <a:xfrm>
            <a:off x="3483666" y="5986512"/>
            <a:ext cx="8213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2"/>
              </a:rPr>
              <a:t>https://besjournals.onlinelibrary.wiley.com/doi/epdf/10.1002/pan3.10153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05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A5387D-64D8-4D6C-B109-FF4E81DF6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indoor, computer, desk&#10;&#10;Description automatically generated">
            <a:extLst>
              <a:ext uri="{FF2B5EF4-FFF2-40B4-BE49-F238E27FC236}">
                <a16:creationId xmlns:a16="http://schemas.microsoft.com/office/drawing/2014/main" id="{B3F74B74-7392-4532-8DDF-3412929A5F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" b="227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19FFD2-07B5-4029-BFB3-26FCFCC2F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E10A38-22BB-4F36-9D56-8A3A79C75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10" name="Content Placeholder 9" descr="A picture containing text, indoor, computer, desk&#10;&#10;Description automatically generated">
            <a:extLst>
              <a:ext uri="{FF2B5EF4-FFF2-40B4-BE49-F238E27FC236}">
                <a16:creationId xmlns:a16="http://schemas.microsoft.com/office/drawing/2014/main" id="{606E1F75-7BC1-411F-8329-AFAD5DD78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30" y="168333"/>
            <a:ext cx="11388437" cy="6422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B1DCEE-127A-49C7-96BA-48FC33ED35C3}"/>
              </a:ext>
            </a:extLst>
          </p:cNvPr>
          <p:cNvSpPr txBox="1"/>
          <p:nvPr/>
        </p:nvSpPr>
        <p:spPr>
          <a:xfrm>
            <a:off x="176960" y="94546"/>
            <a:ext cx="5516736" cy="126188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Bridge of a purse seiner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327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F5218-E38B-4260-BF19-D1D4E8503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94" y="-195571"/>
            <a:ext cx="3819525" cy="6619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9A6AAB-5319-4D7B-AE40-15626EF45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502" y="-195570"/>
            <a:ext cx="3924300" cy="6619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D4E5F7-D921-4707-B95C-B89B114E3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729" y="1170040"/>
            <a:ext cx="6666271" cy="5420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DE7485-9F33-4327-AC94-E6B71715467F}"/>
              </a:ext>
            </a:extLst>
          </p:cNvPr>
          <p:cNvSpPr txBox="1"/>
          <p:nvPr/>
        </p:nvSpPr>
        <p:spPr>
          <a:xfrm>
            <a:off x="1132114" y="-10679"/>
            <a:ext cx="853440" cy="432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32114" y="-10680"/>
            <a:ext cx="86846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/>
              <a:t>1965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44983" y="-77492"/>
            <a:ext cx="922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1985</a:t>
            </a:r>
          </a:p>
        </p:txBody>
      </p:sp>
    </p:spTree>
    <p:extLst>
      <p:ext uri="{BB962C8B-B14F-4D97-AF65-F5344CB8AC3E}">
        <p14:creationId xmlns:p14="http://schemas.microsoft.com/office/powerpoint/2010/main" val="1241767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83940A-1C3C-4574-8177-0FD1F6B75D0D}"/>
              </a:ext>
            </a:extLst>
          </p:cNvPr>
          <p:cNvSpPr/>
          <p:nvPr/>
        </p:nvSpPr>
        <p:spPr>
          <a:xfrm>
            <a:off x="3048000" y="3105835"/>
            <a:ext cx="8219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https://www.pnas.org/content/pnas/104/31/12948.full.pdf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F1A23-6371-4729-A3B8-D3F87C0BE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29" y="3980538"/>
            <a:ext cx="10639425" cy="2486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7B633C-57DE-4337-B374-29598D71F989}"/>
              </a:ext>
            </a:extLst>
          </p:cNvPr>
          <p:cNvSpPr txBox="1"/>
          <p:nvPr/>
        </p:nvSpPr>
        <p:spPr>
          <a:xfrm>
            <a:off x="46780" y="1606681"/>
            <a:ext cx="10812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Invasions happen all the time in ecosystems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BBFC44-5859-464C-BD1C-D0040CF99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6"/>
          <a:stretch/>
        </p:blipFill>
        <p:spPr bwMode="auto">
          <a:xfrm>
            <a:off x="10019397" y="78669"/>
            <a:ext cx="2811700" cy="390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011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1CD0F-FDD3-4C29-9FC7-FBD20F87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121" y="99674"/>
            <a:ext cx="9798742" cy="1671706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NATURAL INVADERS VS FISHING FLEETS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E403E-D453-48F7-BF8A-840586BA1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453" y="1574848"/>
            <a:ext cx="10820400" cy="4578934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Improvements in efficiency through genetic changes that need to accumulate and expand spatially</a:t>
            </a:r>
          </a:p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Improvements in technology are faster and easier to spread</a:t>
            </a:r>
          </a:p>
          <a:p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E5E848-17BF-4320-A237-159F7D186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25" y="3220989"/>
            <a:ext cx="3200550" cy="4124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5DC49C-863B-4513-AFBE-FCC2DBFE2F59}"/>
              </a:ext>
            </a:extLst>
          </p:cNvPr>
          <p:cNvSpPr txBox="1"/>
          <p:nvPr/>
        </p:nvSpPr>
        <p:spPr>
          <a:xfrm>
            <a:off x="4200526" y="4060350"/>
            <a:ext cx="60951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Other differences between an invasion by a predator and by a fishery?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18158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80ED8-E8F7-47F8-8C68-4018DAED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B4B02-4BF5-462B-8B69-618ECE447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Natural predators tend to be </a:t>
            </a:r>
            <a:r>
              <a:rPr lang="en-US" sz="4000" b="1" u="sng" dirty="0">
                <a:latin typeface="Calibri" panose="020F0502020204030204" pitchFamily="34" charset="0"/>
                <a:cs typeface="Calibri" panose="020F0502020204030204" pitchFamily="34" charset="0"/>
              </a:rPr>
              <a:t>predators of individuals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457200" lvl="1" indent="0">
              <a:buNone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  trawlers and purse seiners are </a:t>
            </a:r>
            <a:r>
              <a:rPr lang="en-US" sz="4000" b="1" u="sng" dirty="0">
                <a:latin typeface="Calibri" panose="020F0502020204030204" pitchFamily="34" charset="0"/>
                <a:cs typeface="Calibri" panose="020F0502020204030204" pitchFamily="34" charset="0"/>
              </a:rPr>
              <a:t>predators of          schools </a:t>
            </a:r>
          </a:p>
          <a:p>
            <a:pPr marL="457200" lvl="1" indent="0">
              <a:buNone/>
            </a:pPr>
            <a:endParaRPr lang="en-US" sz="40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The school doesn’t offer protection; on the contrary it attracts the predators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098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FEC58-76E3-4DB9-9A62-59027AF63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877300" cy="1293028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Consequences of the invasion: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DC913-E431-4865-8869-E2FCCC3EC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81" y="3118792"/>
            <a:ext cx="1082040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The fishery may become the dominant predator for many species, and a major player in the ecosystem</a:t>
            </a:r>
          </a:p>
          <a:p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“Fisheries Induced Evolution   FIE  ?”</a:t>
            </a:r>
          </a:p>
        </p:txBody>
      </p:sp>
    </p:spTree>
    <p:extLst>
      <p:ext uri="{BB962C8B-B14F-4D97-AF65-F5344CB8AC3E}">
        <p14:creationId xmlns:p14="http://schemas.microsoft.com/office/powerpoint/2010/main" val="2291130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7517E-B670-4E16-9BE9-A793EBC88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71" y="2194560"/>
            <a:ext cx="11806177" cy="4495607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Hollins, J.,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Thambithurai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D.,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Koeck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B.,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Crespel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A., Bailey, D.M., Cooke, S.J.,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Lindström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J., Parsons, K.J. and Killen, S.S., 2018. A physiological perspective on fisheries‐induced evolution. </a:t>
            </a:r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Evolutionary applications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(5), pp.561-576.</a:t>
            </a:r>
          </a:p>
          <a:p>
            <a:pPr lvl="1"/>
            <a:endParaRPr lang="en-US" sz="3200" b="1" u="sng" dirty="0">
              <a:latin typeface="Calibri" panose="020F0502020204030204" pitchFamily="34" charset="0"/>
              <a:cs typeface="Calibri" panose="020F050202020403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3200" b="1" u="sng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https://onlinelibrary.wiley.com/doi/pdf/10.1111/eva.12597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48BBA3-C5FC-4371-B0C3-3FAD8F28E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Fisheries-induced evolution Physiology</a:t>
            </a:r>
          </a:p>
        </p:txBody>
      </p:sp>
    </p:spTree>
    <p:extLst>
      <p:ext uri="{BB962C8B-B14F-4D97-AF65-F5344CB8AC3E}">
        <p14:creationId xmlns:p14="http://schemas.microsoft.com/office/powerpoint/2010/main" val="4100281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32AE-8166-41F4-8075-9E4EB9726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If bycatch species are predators of targets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CB48D-3B8F-4233-9B26-3069233AD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Fishery reduces prey sizes </a:t>
            </a:r>
          </a:p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Byca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tch species are frequently predators of target and must adapt to prey changes  </a:t>
            </a:r>
            <a:r>
              <a:rPr lang="en-US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A domino effect</a:t>
            </a:r>
          </a:p>
          <a:p>
            <a:endParaRPr lang="en-US" sz="28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Increase foraging to make up for smaller sizes of prey?</a:t>
            </a:r>
          </a:p>
          <a:p>
            <a:pPr lvl="1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Switch to another prey?</a:t>
            </a:r>
          </a:p>
          <a:p>
            <a:pPr lvl="1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Grow slower and shrink in size?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379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4" descr="size spectra">
            <a:extLst>
              <a:ext uri="{FF2B5EF4-FFF2-40B4-BE49-F238E27FC236}">
                <a16:creationId xmlns:a16="http://schemas.microsoft.com/office/drawing/2014/main" id="{E1B0E8F5-5A50-44C4-8686-2D87DA38A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4" y="1260475"/>
            <a:ext cx="669607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Line 3">
            <a:extLst>
              <a:ext uri="{FF2B5EF4-FFF2-40B4-BE49-F238E27FC236}">
                <a16:creationId xmlns:a16="http://schemas.microsoft.com/office/drawing/2014/main" id="{58A3554E-B814-48C5-95C9-864E617C13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89276" y="4979989"/>
            <a:ext cx="7038975" cy="3333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3300" name="Text Box 2263">
            <a:extLst>
              <a:ext uri="{FF2B5EF4-FFF2-40B4-BE49-F238E27FC236}">
                <a16:creationId xmlns:a16="http://schemas.microsoft.com/office/drawing/2014/main" id="{F2E417A9-D47B-4C72-AD3F-C7510C6F38C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074738" y="3160713"/>
            <a:ext cx="3248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Biomasa</a:t>
            </a:r>
          </a:p>
        </p:txBody>
      </p:sp>
      <p:sp>
        <p:nvSpPr>
          <p:cNvPr id="183301" name="Text Box 2264">
            <a:extLst>
              <a:ext uri="{FF2B5EF4-FFF2-40B4-BE49-F238E27FC236}">
                <a16:creationId xmlns:a16="http://schemas.microsoft.com/office/drawing/2014/main" id="{0B157326-EDAA-4B65-8E7C-AD81876C9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5038" y="5057775"/>
            <a:ext cx="2646362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</a:p>
        </p:txBody>
      </p:sp>
      <p:sp>
        <p:nvSpPr>
          <p:cNvPr id="183302" name="Rectangle 2279">
            <a:extLst>
              <a:ext uri="{FF2B5EF4-FFF2-40B4-BE49-F238E27FC236}">
                <a16:creationId xmlns:a16="http://schemas.microsoft.com/office/drawing/2014/main" id="{B9B89706-80CF-4DB3-8829-77AD9BE48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673996"/>
            <a:ext cx="8785225" cy="8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spectrum of community </a:t>
            </a:r>
          </a:p>
        </p:txBody>
      </p:sp>
      <p:sp useBgFill="1">
        <p:nvSpPr>
          <p:cNvPr id="24" name="Freeform 2281">
            <a:extLst>
              <a:ext uri="{FF2B5EF4-FFF2-40B4-BE49-F238E27FC236}">
                <a16:creationId xmlns:a16="http://schemas.microsoft.com/office/drawing/2014/main" id="{136B0ED1-5457-4AB5-B037-AC1E7A85F3B1}"/>
              </a:ext>
            </a:extLst>
          </p:cNvPr>
          <p:cNvSpPr>
            <a:spLocks/>
          </p:cNvSpPr>
          <p:nvPr/>
        </p:nvSpPr>
        <p:spPr bwMode="auto">
          <a:xfrm>
            <a:off x="7548564" y="2924176"/>
            <a:ext cx="2376487" cy="2003425"/>
          </a:xfrm>
          <a:custGeom>
            <a:avLst/>
            <a:gdLst>
              <a:gd name="T0" fmla="*/ 2147483647 w 1497"/>
              <a:gd name="T1" fmla="*/ 0 h 1043"/>
              <a:gd name="T2" fmla="*/ 2147483647 w 1497"/>
              <a:gd name="T3" fmla="*/ 2147483647 h 1043"/>
              <a:gd name="T4" fmla="*/ 0 w 1497"/>
              <a:gd name="T5" fmla="*/ 2147483647 h 1043"/>
              <a:gd name="T6" fmla="*/ 0 w 1497"/>
              <a:gd name="T7" fmla="*/ 2147483647 h 1043"/>
              <a:gd name="T8" fmla="*/ 0 w 1497"/>
              <a:gd name="T9" fmla="*/ 2147483647 h 1043"/>
              <a:gd name="T10" fmla="*/ 2147483647 w 1497"/>
              <a:gd name="T11" fmla="*/ 2147483647 h 1043"/>
              <a:gd name="T12" fmla="*/ 2147483647 w 1497"/>
              <a:gd name="T13" fmla="*/ 2147483647 h 1043"/>
              <a:gd name="T14" fmla="*/ 2147483647 w 1497"/>
              <a:gd name="T15" fmla="*/ 2147483647 h 1043"/>
              <a:gd name="T16" fmla="*/ 2147483647 w 1497"/>
              <a:gd name="T17" fmla="*/ 2147483647 h 1043"/>
              <a:gd name="T18" fmla="*/ 2147483647 w 1497"/>
              <a:gd name="T19" fmla="*/ 2147483647 h 1043"/>
              <a:gd name="T20" fmla="*/ 2147483647 w 1497"/>
              <a:gd name="T21" fmla="*/ 2147483647 h 1043"/>
              <a:gd name="T22" fmla="*/ 2147483647 w 1497"/>
              <a:gd name="T23" fmla="*/ 2147483647 h 1043"/>
              <a:gd name="T24" fmla="*/ 2147483647 w 1497"/>
              <a:gd name="T25" fmla="*/ 2147483647 h 1043"/>
              <a:gd name="T26" fmla="*/ 2147483647 w 1497"/>
              <a:gd name="T27" fmla="*/ 2147483647 h 1043"/>
              <a:gd name="T28" fmla="*/ 2147483647 w 1497"/>
              <a:gd name="T29" fmla="*/ 0 h 104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497" h="1043">
                <a:moveTo>
                  <a:pt x="363" y="0"/>
                </a:moveTo>
                <a:lnTo>
                  <a:pt x="136" y="91"/>
                </a:lnTo>
                <a:lnTo>
                  <a:pt x="0" y="182"/>
                </a:lnTo>
                <a:lnTo>
                  <a:pt x="0" y="318"/>
                </a:lnTo>
                <a:lnTo>
                  <a:pt x="0" y="590"/>
                </a:lnTo>
                <a:lnTo>
                  <a:pt x="454" y="817"/>
                </a:lnTo>
                <a:lnTo>
                  <a:pt x="635" y="862"/>
                </a:lnTo>
                <a:lnTo>
                  <a:pt x="680" y="953"/>
                </a:lnTo>
                <a:lnTo>
                  <a:pt x="862" y="1043"/>
                </a:lnTo>
                <a:lnTo>
                  <a:pt x="1452" y="1043"/>
                </a:lnTo>
                <a:lnTo>
                  <a:pt x="1497" y="454"/>
                </a:lnTo>
                <a:lnTo>
                  <a:pt x="1361" y="227"/>
                </a:lnTo>
                <a:lnTo>
                  <a:pt x="953" y="136"/>
                </a:lnTo>
                <a:lnTo>
                  <a:pt x="635" y="45"/>
                </a:lnTo>
                <a:lnTo>
                  <a:pt x="363" y="0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B88265-0F50-47DA-B879-D8161928DFC4}"/>
              </a:ext>
            </a:extLst>
          </p:cNvPr>
          <p:cNvCxnSpPr/>
          <p:nvPr/>
        </p:nvCxnSpPr>
        <p:spPr>
          <a:xfrm>
            <a:off x="3125789" y="2636838"/>
            <a:ext cx="6688137" cy="201295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4" descr="Puse seine">
            <a:extLst>
              <a:ext uri="{FF2B5EF4-FFF2-40B4-BE49-F238E27FC236}">
                <a16:creationId xmlns:a16="http://schemas.microsoft.com/office/drawing/2014/main" id="{7399C6A3-F415-4CA0-B32F-8BF55F0F0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446464"/>
            <a:ext cx="263525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A2F05C-8F4E-4EA0-917B-01297F8BF88B}"/>
              </a:ext>
            </a:extLst>
          </p:cNvPr>
          <p:cNvCxnSpPr/>
          <p:nvPr/>
        </p:nvCxnSpPr>
        <p:spPr>
          <a:xfrm>
            <a:off x="3121025" y="2633663"/>
            <a:ext cx="6688138" cy="201295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2266">
            <a:extLst>
              <a:ext uri="{FF2B5EF4-FFF2-40B4-BE49-F238E27FC236}">
                <a16:creationId xmlns:a16="http://schemas.microsoft.com/office/drawing/2014/main" id="{C1AD9707-8888-4986-83CB-69335BED67C2}"/>
              </a:ext>
            </a:extLst>
          </p:cNvPr>
          <p:cNvGrpSpPr>
            <a:grpSpLocks/>
          </p:cNvGrpSpPr>
          <p:nvPr/>
        </p:nvGrpSpPr>
        <p:grpSpPr bwMode="auto">
          <a:xfrm>
            <a:off x="3113089" y="2401888"/>
            <a:ext cx="6688137" cy="1758950"/>
            <a:chOff x="567" y="1344"/>
            <a:chExt cx="4213" cy="1108"/>
          </a:xfrm>
        </p:grpSpPr>
        <p:sp>
          <p:nvSpPr>
            <p:cNvPr id="13" name="Freeform 2267">
              <a:extLst>
                <a:ext uri="{FF2B5EF4-FFF2-40B4-BE49-F238E27FC236}">
                  <a16:creationId xmlns:a16="http://schemas.microsoft.com/office/drawing/2014/main" id="{1C6BB3B7-6BF7-4D39-B51D-3E90B2CB0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" y="1344"/>
              <a:ext cx="4213" cy="233"/>
            </a:xfrm>
            <a:custGeom>
              <a:avLst/>
              <a:gdLst>
                <a:gd name="T0" fmla="*/ 961 w 4785"/>
                <a:gd name="T1" fmla="*/ 38 h 2448"/>
                <a:gd name="T2" fmla="*/ 331 w 4785"/>
                <a:gd name="T3" fmla="*/ 6 h 2448"/>
                <a:gd name="T4" fmla="*/ 233 w 4785"/>
                <a:gd name="T5" fmla="*/ 3 h 2448"/>
                <a:gd name="T6" fmla="*/ 29 w 4785"/>
                <a:gd name="T7" fmla="*/ 14 h 2448"/>
                <a:gd name="T8" fmla="*/ 53 w 4785"/>
                <a:gd name="T9" fmla="*/ 15 h 2448"/>
                <a:gd name="T10" fmla="*/ 325 w 4785"/>
                <a:gd name="T11" fmla="*/ 26 h 2448"/>
                <a:gd name="T12" fmla="*/ 1832 w 4785"/>
                <a:gd name="T13" fmla="*/ 83 h 2448"/>
                <a:gd name="T14" fmla="*/ 1786 w 4785"/>
                <a:gd name="T15" fmla="*/ 91 h 2448"/>
                <a:gd name="T16" fmla="*/ 1963 w 4785"/>
                <a:gd name="T17" fmla="*/ 82 h 2448"/>
                <a:gd name="T18" fmla="*/ 1936 w 4785"/>
                <a:gd name="T19" fmla="*/ 69 h 2448"/>
                <a:gd name="T20" fmla="*/ 1895 w 4785"/>
                <a:gd name="T21" fmla="*/ 74 h 2448"/>
                <a:gd name="T22" fmla="*/ 1858 w 4785"/>
                <a:gd name="T23" fmla="*/ 75 h 2448"/>
                <a:gd name="T24" fmla="*/ 1736 w 4785"/>
                <a:gd name="T25" fmla="*/ 71 h 2448"/>
                <a:gd name="T26" fmla="*/ 1352 w 4785"/>
                <a:gd name="T27" fmla="*/ 57 h 2448"/>
                <a:gd name="T28" fmla="*/ 1046 w 4785"/>
                <a:gd name="T29" fmla="*/ 41 h 2448"/>
                <a:gd name="T30" fmla="*/ 985 w 4785"/>
                <a:gd name="T31" fmla="*/ 41 h 24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85" h="2448">
                  <a:moveTo>
                    <a:pt x="2341" y="1036"/>
                  </a:moveTo>
                  <a:cubicBezTo>
                    <a:pt x="2086" y="889"/>
                    <a:pt x="1102" y="317"/>
                    <a:pt x="807" y="159"/>
                  </a:cubicBezTo>
                  <a:cubicBezTo>
                    <a:pt x="505" y="2"/>
                    <a:pt x="721" y="0"/>
                    <a:pt x="569" y="85"/>
                  </a:cubicBezTo>
                  <a:cubicBezTo>
                    <a:pt x="480" y="95"/>
                    <a:pt x="36" y="272"/>
                    <a:pt x="73" y="376"/>
                  </a:cubicBezTo>
                  <a:cubicBezTo>
                    <a:pt x="0" y="431"/>
                    <a:pt x="9" y="360"/>
                    <a:pt x="129" y="416"/>
                  </a:cubicBezTo>
                  <a:cubicBezTo>
                    <a:pt x="249" y="472"/>
                    <a:pt x="70" y="407"/>
                    <a:pt x="793" y="712"/>
                  </a:cubicBezTo>
                  <a:cubicBezTo>
                    <a:pt x="1515" y="1026"/>
                    <a:pt x="3774" y="1977"/>
                    <a:pt x="4468" y="2246"/>
                  </a:cubicBezTo>
                  <a:lnTo>
                    <a:pt x="4358" y="2448"/>
                  </a:lnTo>
                  <a:lnTo>
                    <a:pt x="4785" y="2238"/>
                  </a:lnTo>
                  <a:lnTo>
                    <a:pt x="4719" y="1868"/>
                  </a:lnTo>
                  <a:cubicBezTo>
                    <a:pt x="4691" y="1830"/>
                    <a:pt x="4651" y="1987"/>
                    <a:pt x="4619" y="2015"/>
                  </a:cubicBezTo>
                  <a:cubicBezTo>
                    <a:pt x="4597" y="2047"/>
                    <a:pt x="4533" y="2060"/>
                    <a:pt x="4532" y="2040"/>
                  </a:cubicBezTo>
                  <a:lnTo>
                    <a:pt x="4233" y="1929"/>
                  </a:lnTo>
                  <a:cubicBezTo>
                    <a:pt x="4028" y="1847"/>
                    <a:pt x="3577" y="1681"/>
                    <a:pt x="3295" y="1546"/>
                  </a:cubicBezTo>
                  <a:cubicBezTo>
                    <a:pt x="2999" y="1405"/>
                    <a:pt x="2705" y="1208"/>
                    <a:pt x="2549" y="1119"/>
                  </a:cubicBezTo>
                  <a:cubicBezTo>
                    <a:pt x="2549" y="1119"/>
                    <a:pt x="2341" y="1036"/>
                    <a:pt x="2402" y="1102"/>
                  </a:cubicBezTo>
                </a:path>
              </a:pathLst>
            </a:custGeom>
            <a:solidFill>
              <a:srgbClr val="CCFF99"/>
            </a:solidFill>
            <a:ln w="9525" cap="flat" cmpd="sng">
              <a:solidFill>
                <a:srgbClr val="BAD08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nb-NO" kern="0">
                <a:solidFill>
                  <a:sysClr val="windowText" lastClr="00FF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4" name="Rectangle 2268">
              <a:extLst>
                <a:ext uri="{FF2B5EF4-FFF2-40B4-BE49-F238E27FC236}">
                  <a16:creationId xmlns:a16="http://schemas.microsoft.com/office/drawing/2014/main" id="{61DA4551-E9F8-4B15-91BF-7BAA7CBFA5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442"/>
              <a:ext cx="960" cy="194"/>
            </a:xfrm>
            <a:prstGeom prst="rect">
              <a:avLst/>
            </a:prstGeom>
            <a:solidFill>
              <a:sysClr val="window" lastClr="000000"/>
            </a:solidFill>
            <a:ln w="9525">
              <a:solidFill>
                <a:sysClr val="windowText" lastClr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nb-NO" sz="1400" b="1" kern="0" dirty="0">
                  <a:solidFill>
                    <a:srgbClr val="A14C13"/>
                  </a:solidFill>
                  <a:latin typeface="Arial"/>
                  <a:cs typeface="Arial" pitchFamily="34" charset="0"/>
                </a:rPr>
                <a:t>phytoplankton</a:t>
              </a:r>
            </a:p>
          </p:txBody>
        </p:sp>
        <p:sp>
          <p:nvSpPr>
            <p:cNvPr id="15" name="Rectangle 2269">
              <a:extLst>
                <a:ext uri="{FF2B5EF4-FFF2-40B4-BE49-F238E27FC236}">
                  <a16:creationId xmlns:a16="http://schemas.microsoft.com/office/drawing/2014/main" id="{EFAFE181-4A60-4195-B5C0-7852FF8FF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730"/>
              <a:ext cx="864" cy="194"/>
            </a:xfrm>
            <a:prstGeom prst="rect">
              <a:avLst/>
            </a:prstGeom>
            <a:solidFill>
              <a:sysClr val="window" lastClr="000000"/>
            </a:solidFill>
            <a:ln w="9525">
              <a:solidFill>
                <a:sysClr val="windowText" lastClr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nb-NO" sz="1400" b="1" kern="0" dirty="0">
                  <a:solidFill>
                    <a:srgbClr val="A14C13"/>
                  </a:solidFill>
                  <a:latin typeface="Arial"/>
                  <a:cs typeface="Arial" pitchFamily="34" charset="0"/>
                </a:rPr>
                <a:t>zooplankton</a:t>
              </a:r>
            </a:p>
          </p:txBody>
        </p:sp>
        <p:sp>
          <p:nvSpPr>
            <p:cNvPr id="16" name="Rectangle 2270">
              <a:extLst>
                <a:ext uri="{FF2B5EF4-FFF2-40B4-BE49-F238E27FC236}">
                  <a16:creationId xmlns:a16="http://schemas.microsoft.com/office/drawing/2014/main" id="{A4E8BE78-8418-4049-B4D1-D7BB3F397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961"/>
              <a:ext cx="672" cy="194"/>
            </a:xfrm>
            <a:prstGeom prst="rect">
              <a:avLst/>
            </a:prstGeom>
            <a:solidFill>
              <a:sysClr val="window" lastClr="000000"/>
            </a:solidFill>
            <a:ln w="9525">
              <a:solidFill>
                <a:sysClr val="windowText" lastClr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nb-NO" sz="1400" b="1" kern="0" dirty="0">
                  <a:solidFill>
                    <a:srgbClr val="A14C13"/>
                  </a:solidFill>
                  <a:latin typeface="Arial"/>
                  <a:cs typeface="Arial" pitchFamily="34" charset="0"/>
                </a:rPr>
                <a:t>Small fish</a:t>
              </a:r>
            </a:p>
          </p:txBody>
        </p:sp>
        <p:sp>
          <p:nvSpPr>
            <p:cNvPr id="17" name="Rectangle 2271">
              <a:extLst>
                <a:ext uri="{FF2B5EF4-FFF2-40B4-BE49-F238E27FC236}">
                  <a16:creationId xmlns:a16="http://schemas.microsoft.com/office/drawing/2014/main" id="{FA977630-B72F-4601-9C6F-A01B60402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258"/>
              <a:ext cx="724" cy="194"/>
            </a:xfrm>
            <a:prstGeom prst="rect">
              <a:avLst/>
            </a:prstGeom>
            <a:solidFill>
              <a:sysClr val="window" lastClr="000000"/>
            </a:solidFill>
            <a:ln w="9525">
              <a:solidFill>
                <a:sysClr val="windowText" lastClr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nb-NO" sz="1400" b="1" kern="0" dirty="0">
                  <a:solidFill>
                    <a:srgbClr val="A14C13"/>
                  </a:solidFill>
                  <a:latin typeface="Arial"/>
                  <a:cs typeface="Arial" pitchFamily="34" charset="0"/>
                </a:rPr>
                <a:t>Large fish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A13403C-0E9B-42F6-827B-4A748DD16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5589588"/>
            <a:ext cx="8637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q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nb-NO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" descr="Shark, Fish, Sea, Aquarium, Ocean, Underwater, Water">
            <a:extLst>
              <a:ext uri="{FF2B5EF4-FFF2-40B4-BE49-F238E27FC236}">
                <a16:creationId xmlns:a16="http://schemas.microsoft.com/office/drawing/2014/main" id="{F541BB68-CC6D-4E93-994B-682A3059A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052" y="1984273"/>
            <a:ext cx="1115242" cy="55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hark, Fish, Sea, Aquarium, Ocean, Underwater, Water">
            <a:extLst>
              <a:ext uri="{FF2B5EF4-FFF2-40B4-BE49-F238E27FC236}">
                <a16:creationId xmlns:a16="http://schemas.microsoft.com/office/drawing/2014/main" id="{B0CA7065-2D2D-4F19-8673-F5D4B3179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201" y="4246195"/>
            <a:ext cx="1290638" cy="6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F433D7-0FA7-4DCB-89F5-51BD6D3055EF}"/>
              </a:ext>
            </a:extLst>
          </p:cNvPr>
          <p:cNvSpPr txBox="1"/>
          <p:nvPr/>
        </p:nvSpPr>
        <p:spPr>
          <a:xfrm>
            <a:off x="3025776" y="5949950"/>
            <a:ext cx="291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Jeppe Kolding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DF8EB-5E3C-4445-8686-DE488C65301D}"/>
              </a:ext>
            </a:extLst>
          </p:cNvPr>
          <p:cNvSpPr txBox="1"/>
          <p:nvPr/>
        </p:nvSpPr>
        <p:spPr>
          <a:xfrm>
            <a:off x="8077200" y="1603109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Predators and bycatch</a:t>
            </a:r>
          </a:p>
        </p:txBody>
      </p:sp>
      <p:pic>
        <p:nvPicPr>
          <p:cNvPr id="22" name="Picture 2" descr="Shark, Fish, Sea, Aquarium, Ocean, Underwater, Water">
            <a:extLst>
              <a:ext uri="{FF2B5EF4-FFF2-40B4-BE49-F238E27FC236}">
                <a16:creationId xmlns:a16="http://schemas.microsoft.com/office/drawing/2014/main" id="{84AED266-C489-4579-9885-B04F67D01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827" y="2234112"/>
            <a:ext cx="1290638" cy="6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359275" y="4535225"/>
            <a:ext cx="7081749" cy="1643527"/>
          </a:xfrm>
        </p:spPr>
        <p:txBody>
          <a:bodyPr/>
          <a:lstStyle/>
          <a:p>
            <a:pPr algn="r"/>
            <a:r>
              <a:rPr lang="es-E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course</a:t>
            </a: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s-E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jointly</a:t>
            </a: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organized</a:t>
            </a: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s-E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redCID</a:t>
            </a:r>
            <a:b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 para el Estudio de Capturas Incidentales y Descartes</a:t>
            </a:r>
            <a:endParaRPr lang="es-ES_tradnl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ítulo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 txBox="1">
            <a:spLocks/>
          </p:cNvSpPr>
          <p:nvPr/>
        </p:nvSpPr>
        <p:spPr>
          <a:xfrm>
            <a:off x="-1857218" y="4481262"/>
            <a:ext cx="5176205" cy="944402"/>
          </a:xfrm>
          <a:prstGeom prst="rect">
            <a:avLst/>
          </a:prstGeom>
        </p:spPr>
        <p:txBody>
          <a:bodyPr vert="horz" wrap="square" lIns="154853" tIns="77427" rIns="154853" bIns="77427" rtlCol="0" anchor="b">
            <a:spAutoFit/>
          </a:bodyPr>
          <a:lstStyle>
            <a:lvl1pPr algn="l" defTabSz="4800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310" b="1" kern="1200" spc="-79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812982"/>
            <a:endParaRPr lang="en-GB" sz="2845" spc="-134" dirty="0">
              <a:solidFill>
                <a:prstClr val="white"/>
              </a:solidFill>
              <a:latin typeface="Century Gothic"/>
              <a:ea typeface="Bauhaus 93" charset="0"/>
              <a:cs typeface="Bauhaus 93" charset="0"/>
            </a:endParaRPr>
          </a:p>
          <a:p>
            <a:pPr algn="r" defTabSz="812982"/>
            <a:endParaRPr lang="en-GB" sz="2845" spc="-134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BBE42CF-7BF0-4741-B8B6-2BD8CC79FD21}"/>
              </a:ext>
            </a:extLst>
          </p:cNvPr>
          <p:cNvSpPr/>
          <p:nvPr/>
        </p:nvSpPr>
        <p:spPr>
          <a:xfrm>
            <a:off x="11247233" y="5966334"/>
            <a:ext cx="633901" cy="511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4268"/>
            <a:endParaRPr lang="es-AR" sz="3048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59B215-7ED6-458A-A7A3-2B3A29499B40}"/>
              </a:ext>
            </a:extLst>
          </p:cNvPr>
          <p:cNvSpPr txBox="1"/>
          <p:nvPr/>
        </p:nvSpPr>
        <p:spPr>
          <a:xfrm>
            <a:off x="4359275" y="2887285"/>
            <a:ext cx="765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C38A04-3AFD-4475-8441-169659077FA2}"/>
              </a:ext>
            </a:extLst>
          </p:cNvPr>
          <p:cNvSpPr txBox="1"/>
          <p:nvPr/>
        </p:nvSpPr>
        <p:spPr>
          <a:xfrm>
            <a:off x="1945341" y="5926061"/>
            <a:ext cx="9267015" cy="54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8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0BFB0C-530E-4724-8519-5372A8ADDF1C}"/>
              </a:ext>
            </a:extLst>
          </p:cNvPr>
          <p:cNvSpPr txBox="1"/>
          <p:nvPr/>
        </p:nvSpPr>
        <p:spPr>
          <a:xfrm>
            <a:off x="203752" y="5875867"/>
            <a:ext cx="119882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Organizers:JC</a:t>
            </a:r>
            <a:r>
              <a:rPr lang="en-US" dirty="0"/>
              <a:t> Baez, LA  Cocas, S Dans, ME Gongora, M Hall, D Monteiro, P </a:t>
            </a:r>
            <a:r>
              <a:rPr lang="en-US" dirty="0" err="1"/>
              <a:t>Rossero</a:t>
            </a:r>
            <a:r>
              <a:rPr lang="en-US" dirty="0"/>
              <a:t>, M SanMartin, E Secchi</a:t>
            </a:r>
          </a:p>
        </p:txBody>
      </p:sp>
    </p:spTree>
    <p:extLst>
      <p:ext uri="{BB962C8B-B14F-4D97-AF65-F5344CB8AC3E}">
        <p14:creationId xmlns:p14="http://schemas.microsoft.com/office/powerpoint/2010/main" val="1253364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5F8CB-DB4A-4D67-B74B-95FCE4DAB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70" y="2404857"/>
            <a:ext cx="11467750" cy="5041784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endParaRPr lang="en-US" dirty="0"/>
          </a:p>
          <a:p>
            <a:r>
              <a:rPr lang="en-US" sz="6400" b="1" dirty="0"/>
              <a:t>Hypothetical physiological changes</a:t>
            </a:r>
          </a:p>
          <a:p>
            <a:endParaRPr lang="en-US" sz="6400" b="1" dirty="0"/>
          </a:p>
          <a:p>
            <a:pPr lvl="1"/>
            <a:r>
              <a:rPr lang="en-US" sz="6400" b="1" dirty="0"/>
              <a:t>Better ways to detect nets (visual acuity, </a:t>
            </a:r>
            <a:r>
              <a:rPr lang="en-US" sz="6400" b="1" dirty="0" err="1"/>
              <a:t>etc</a:t>
            </a:r>
            <a:r>
              <a:rPr lang="en-US" sz="6400" b="1" dirty="0"/>
              <a:t>).</a:t>
            </a:r>
          </a:p>
          <a:p>
            <a:pPr lvl="1"/>
            <a:endParaRPr lang="en-US" sz="6400" b="1" dirty="0"/>
          </a:p>
          <a:p>
            <a:pPr lvl="1"/>
            <a:r>
              <a:rPr lang="en-US" sz="6400" b="1" dirty="0"/>
              <a:t>More speed and endurance (for trawl fisheries)</a:t>
            </a:r>
          </a:p>
          <a:p>
            <a:pPr lvl="1"/>
            <a:endParaRPr lang="en-US" sz="6400" b="1" dirty="0"/>
          </a:p>
          <a:p>
            <a:pPr lvl="1"/>
            <a:r>
              <a:rPr lang="en-US" sz="6400" b="1" dirty="0"/>
              <a:t>More resistant to stress, handling, injuries</a:t>
            </a:r>
          </a:p>
          <a:p>
            <a:endParaRPr lang="en-US" dirty="0"/>
          </a:p>
          <a:p>
            <a:pPr lvl="1"/>
            <a:endParaRPr lang="en-US" sz="2600" dirty="0"/>
          </a:p>
          <a:p>
            <a:pPr lvl="1"/>
            <a:endParaRPr lang="en-US" sz="2600" dirty="0"/>
          </a:p>
          <a:p>
            <a:endParaRPr lang="en-US" dirty="0"/>
          </a:p>
          <a:p>
            <a:pPr marL="457200" lvl="1" indent="0">
              <a:buNone/>
            </a:pPr>
            <a:endParaRPr lang="en-US" sz="2400" dirty="0"/>
          </a:p>
          <a:p>
            <a:pPr marL="1371600" lvl="3" indent="0">
              <a:buNone/>
            </a:pPr>
            <a:r>
              <a:rPr lang="en-US" sz="2000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A1BE9-DCC6-4E49-96C4-D0A9BEA404A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4400" b="1" dirty="0"/>
              <a:t>Changes in bycatch species caused by fishing</a:t>
            </a:r>
          </a:p>
        </p:txBody>
      </p:sp>
    </p:spTree>
    <p:extLst>
      <p:ext uri="{BB962C8B-B14F-4D97-AF65-F5344CB8AC3E}">
        <p14:creationId xmlns:p14="http://schemas.microsoft.com/office/powerpoint/2010/main" val="3965328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6FD81-52A6-475E-AB12-ADD046B6D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</a:rPr>
              <a:t>Fisheries-induced evolution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E2D6D-AA25-4951-9F1E-F784E7A50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566967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Behavioral changes</a:t>
            </a:r>
          </a:p>
          <a:p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Escape behaviors</a:t>
            </a:r>
          </a:p>
          <a:p>
            <a:pPr lvl="1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Migratory behavior</a:t>
            </a:r>
          </a:p>
          <a:p>
            <a:pPr lvl="1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Schooling behavior</a:t>
            </a:r>
          </a:p>
          <a:p>
            <a:pPr marL="0" indent="0">
              <a:buNone/>
            </a:pP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has schooling become maladaptive?  </a:t>
            </a:r>
          </a:p>
          <a:p>
            <a:pPr marL="0" indent="0"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Is there a different optimal school size now? </a:t>
            </a:r>
          </a:p>
          <a:p>
            <a:pPr marL="0" indent="0"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(fewer natural predators, more boats)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BC5872-9ABD-4697-8A37-097054842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334" y="4338431"/>
            <a:ext cx="2231305" cy="287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05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3A5FA-07BE-489A-AFFE-3ADE8136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806" y="194102"/>
            <a:ext cx="8610600" cy="12930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D060AB-57AF-4B8D-80AD-82AAF3A1159A}"/>
              </a:ext>
            </a:extLst>
          </p:cNvPr>
          <p:cNvSpPr txBox="1"/>
          <p:nvPr/>
        </p:nvSpPr>
        <p:spPr>
          <a:xfrm>
            <a:off x="660129" y="1857900"/>
            <a:ext cx="927842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Can you imagine a few physiological, anatomical, behavioral, ecological changes that may be evolving</a:t>
            </a:r>
          </a:p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because of fishing?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299D450-E28B-4B7E-BEFD-6A973234B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3541" y="3484247"/>
            <a:ext cx="3122939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73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DEFEA5-9D7C-436E-829E-C16A348DA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88" b="158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92DC10-D8DE-425B-80FA-2E57A0320835}"/>
              </a:ext>
            </a:extLst>
          </p:cNvPr>
          <p:cNvSpPr txBox="1"/>
          <p:nvPr/>
        </p:nvSpPr>
        <p:spPr>
          <a:xfrm>
            <a:off x="957846" y="198059"/>
            <a:ext cx="1063033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/>
              <a:t>And if that wasn’t enough………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58509" y="6043748"/>
            <a:ext cx="782900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Change in sea surface temperature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ºF)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5066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E20EC-244F-441A-80D6-6B39BA3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Bycatches are one of the ways fisheries impact ecosystems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FABB4-3569-45CD-8EC9-3F160D922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What is bycatch?    </a:t>
            </a:r>
          </a:p>
          <a:p>
            <a:endParaRPr lang="en-US" sz="2800" b="1" dirty="0"/>
          </a:p>
          <a:p>
            <a:r>
              <a:rPr lang="en-US" sz="2800" b="1" dirty="0"/>
              <a:t>Definitions: </a:t>
            </a:r>
          </a:p>
          <a:p>
            <a:pPr marL="0" indent="0">
              <a:buNone/>
            </a:pPr>
            <a:r>
              <a:rPr lang="en-US" sz="2800" b="1" dirty="0"/>
              <a:t>       You need to know what</a:t>
            </a:r>
          </a:p>
          <a:p>
            <a:pPr marL="0" indent="0">
              <a:buNone/>
            </a:pPr>
            <a:r>
              <a:rPr lang="en-US" sz="2800" b="1" dirty="0"/>
              <a:t>       you and others are </a:t>
            </a:r>
          </a:p>
          <a:p>
            <a:pPr marL="0" indent="0">
              <a:buNone/>
            </a:pPr>
            <a:r>
              <a:rPr lang="en-US" sz="2800" b="1" dirty="0"/>
              <a:t>       talking about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C79C0A0-8AC9-4463-95C0-9B39BF54C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554" y="2057401"/>
            <a:ext cx="6143897" cy="476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28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B07A-13AD-4A17-AFDA-D515C15A3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table, wall&#10;&#10;Description generated with high confidence">
            <a:extLst>
              <a:ext uri="{FF2B5EF4-FFF2-40B4-BE49-F238E27FC236}">
                <a16:creationId xmlns:a16="http://schemas.microsoft.com/office/drawing/2014/main" id="{00E4C03B-1C45-4FF7-B446-595238FC6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" y="0"/>
            <a:ext cx="11895909" cy="6729858"/>
          </a:xfrm>
        </p:spPr>
      </p:pic>
    </p:spTree>
    <p:extLst>
      <p:ext uri="{BB962C8B-B14F-4D97-AF65-F5344CB8AC3E}">
        <p14:creationId xmlns:p14="http://schemas.microsoft.com/office/powerpoint/2010/main" val="3241076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DC42E-362F-450D-82B1-845F943BD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834A7-EF21-4482-93EB-EBBDE12F5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Fisheries Image - fish0815">
            <a:extLst>
              <a:ext uri="{FF2B5EF4-FFF2-40B4-BE49-F238E27FC236}">
                <a16:creationId xmlns:a16="http://schemas.microsoft.com/office/drawing/2014/main" id="{AED598C5-4C37-4CFB-8098-3BDA28569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300" y="0"/>
            <a:ext cx="11785600" cy="8491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8346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926929-CBEB-48B7-B976-FFC9C499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459" y="71037"/>
            <a:ext cx="8610600" cy="1293028"/>
          </a:xfrm>
        </p:spPr>
        <p:txBody>
          <a:bodyPr>
            <a:normAutofit/>
          </a:bodyPr>
          <a:lstStyle/>
          <a:p>
            <a:r>
              <a:rPr lang="en-US" sz="5400" b="1" dirty="0"/>
              <a:t>LIFE HISTORY STRATEGIES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13DE457-4F58-476C-B3D4-CC9BB3E163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2441775"/>
              </p:ext>
            </p:extLst>
          </p:nvPr>
        </p:nvGraphicFramePr>
        <p:xfrm>
          <a:off x="140677" y="1135465"/>
          <a:ext cx="11957538" cy="5508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5846">
                  <a:extLst>
                    <a:ext uri="{9D8B030D-6E8A-4147-A177-3AD203B41FA5}">
                      <a16:colId xmlns:a16="http://schemas.microsoft.com/office/drawing/2014/main" val="3495432157"/>
                    </a:ext>
                  </a:extLst>
                </a:gridCol>
                <a:gridCol w="3985846">
                  <a:extLst>
                    <a:ext uri="{9D8B030D-6E8A-4147-A177-3AD203B41FA5}">
                      <a16:colId xmlns:a16="http://schemas.microsoft.com/office/drawing/2014/main" val="3360318507"/>
                    </a:ext>
                  </a:extLst>
                </a:gridCol>
                <a:gridCol w="3985846">
                  <a:extLst>
                    <a:ext uri="{9D8B030D-6E8A-4147-A177-3AD203B41FA5}">
                      <a16:colId xmlns:a16="http://schemas.microsoft.com/office/drawing/2014/main" val="3885729018"/>
                    </a:ext>
                  </a:extLst>
                </a:gridCol>
              </a:tblGrid>
              <a:tr h="4590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 strategy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9535"/>
                  </a:ext>
                </a:extLst>
              </a:tr>
              <a:tr h="459045"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Longevity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Short 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Long life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085448"/>
                  </a:ext>
                </a:extLst>
              </a:tr>
              <a:tr h="459045"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Growth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Fast growth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Slow growth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997923"/>
                  </a:ext>
                </a:extLst>
              </a:tr>
              <a:tr h="459045"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Environments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Unstable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076553"/>
                  </a:ext>
                </a:extLst>
              </a:tr>
              <a:tr h="459045"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Age at first maturity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Early maturity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Late maturity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812830"/>
                  </a:ext>
                </a:extLst>
              </a:tr>
              <a:tr h="459045"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Nr offspring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Many small offspring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Few large offspring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243460"/>
                  </a:ext>
                </a:extLst>
              </a:tr>
              <a:tr h="459045"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Parental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Little parental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High parental care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295666"/>
                  </a:ext>
                </a:extLst>
              </a:tr>
              <a:tr h="459045"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Investment in individual offspring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Little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983483"/>
                  </a:ext>
                </a:extLst>
              </a:tr>
              <a:tr h="459045"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Trophic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Higher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003839"/>
                  </a:ext>
                </a:extLst>
              </a:tr>
              <a:tr h="4590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011459"/>
                  </a:ext>
                </a:extLst>
              </a:tr>
              <a:tr h="4590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458428"/>
                  </a:ext>
                </a:extLst>
              </a:tr>
              <a:tr h="4590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23872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3E429C1-9800-4E93-A3E3-D66E26E084C6}"/>
              </a:ext>
            </a:extLst>
          </p:cNvPr>
          <p:cNvSpPr txBox="1"/>
          <p:nvPr/>
        </p:nvSpPr>
        <p:spPr>
          <a:xfrm>
            <a:off x="1343753" y="5303004"/>
            <a:ext cx="88863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MANY EXCEPTIONS</a:t>
            </a:r>
          </a:p>
        </p:txBody>
      </p:sp>
    </p:spTree>
    <p:extLst>
      <p:ext uri="{BB962C8B-B14F-4D97-AF65-F5344CB8AC3E}">
        <p14:creationId xmlns:p14="http://schemas.microsoft.com/office/powerpoint/2010/main" val="3554152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9EB93F1A-B2D1-454F-9870-EE587810A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8484" y="3783636"/>
            <a:ext cx="8839200" cy="1295400"/>
          </a:xfrm>
          <a:prstGeom prst="rect">
            <a:avLst/>
          </a:prstGeom>
          <a:gradFill rotWithShape="0">
            <a:gsLst>
              <a:gs pos="0">
                <a:srgbClr val="000047"/>
              </a:gs>
              <a:gs pos="50000">
                <a:srgbClr val="000099"/>
              </a:gs>
              <a:gs pos="100000">
                <a:srgbClr val="0000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Bycatch = Effort x Bycatch per unit effort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77981" y="3075750"/>
            <a:ext cx="6258202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Estimate Bycatch 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5282" name="Rectangle 2">
            <a:extLst>
              <a:ext uri="{FF2B5EF4-FFF2-40B4-BE49-F238E27FC236}">
                <a16:creationId xmlns:a16="http://schemas.microsoft.com/office/drawing/2014/main" id="{9ABBB6E9-ED42-4942-AE09-02EE737B4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30450" y="415524"/>
            <a:ext cx="8610600" cy="1293028"/>
          </a:xfrm>
        </p:spPr>
        <p:txBody>
          <a:bodyPr/>
          <a:lstStyle/>
          <a:p>
            <a:endParaRPr lang="en-US" alt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283" name="Rectangle 5">
            <a:extLst>
              <a:ext uri="{FF2B5EF4-FFF2-40B4-BE49-F238E27FC236}">
                <a16:creationId xmlns:a16="http://schemas.microsoft.com/office/drawing/2014/main" id="{7E3F0111-1789-4A32-B95D-F66880D5E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438400"/>
            <a:ext cx="8839200" cy="1295400"/>
          </a:xfrm>
          <a:prstGeom prst="rect">
            <a:avLst/>
          </a:prstGeom>
          <a:gradFill rotWithShape="0">
            <a:gsLst>
              <a:gs pos="0">
                <a:srgbClr val="000047"/>
              </a:gs>
              <a:gs pos="50000">
                <a:srgbClr val="000099"/>
              </a:gs>
              <a:gs pos="100000">
                <a:srgbClr val="0000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Bycatch = Effort x Bycatch per unit effort</a:t>
            </a:r>
          </a:p>
        </p:txBody>
      </p:sp>
      <p:sp>
        <p:nvSpPr>
          <p:cNvPr id="225284" name="Rectangle 3">
            <a:extLst>
              <a:ext uri="{FF2B5EF4-FFF2-40B4-BE49-F238E27FC236}">
                <a16:creationId xmlns:a16="http://schemas.microsoft.com/office/drawing/2014/main" id="{851C9506-DAC2-4311-BF68-FB6390C96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267200"/>
            <a:ext cx="4038600" cy="23622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288925" indent="-288925">
              <a:tabLst>
                <a:tab pos="3825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0425" indent="-228600">
              <a:tabLst>
                <a:tab pos="3825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3325" indent="-228600">
              <a:tabLst>
                <a:tab pos="3825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050" indent="-171450">
              <a:tabLst>
                <a:tab pos="3825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00250" indent="-171450">
              <a:tabLst>
                <a:tab pos="3825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57450" indent="-17145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14650" indent="-17145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1850" indent="-17145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29050" indent="-17145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8925" marR="0" lvl="0" indent="-288925" algn="l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825875" algn="l"/>
              </a:tabLst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Port records</a:t>
            </a:r>
          </a:p>
          <a:p>
            <a:pPr marL="288925" marR="0" lvl="0" indent="-288925" algn="l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825875" algn="l"/>
              </a:tabLst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Logbooks</a:t>
            </a:r>
          </a:p>
          <a:p>
            <a:pPr marL="288925" marR="0" lvl="0" indent="-288925" algn="l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825875" algn="l"/>
              </a:tabLst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Electronic monitoring</a:t>
            </a:r>
          </a:p>
          <a:p>
            <a:pPr marL="288925" marR="0" lvl="0" indent="-288925" algn="l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825875" algn="l"/>
              </a:tabLst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Satellites, VMS</a:t>
            </a: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9E48F63A-F4EF-4D30-81D8-79E90BB849A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229100" y="3619500"/>
            <a:ext cx="838200" cy="457200"/>
          </a:xfrm>
          <a:prstGeom prst="rightArrow">
            <a:avLst>
              <a:gd name="adj1" fmla="val 50000"/>
              <a:gd name="adj2" fmla="val 91675"/>
            </a:avLst>
          </a:prstGeom>
          <a:solidFill>
            <a:srgbClr val="FF9900"/>
          </a:solidFill>
          <a:ln w="12700">
            <a:solidFill>
              <a:srgbClr val="339966"/>
            </a:solidFill>
            <a:miter lim="800000"/>
            <a:headEnd/>
            <a:tailEnd/>
          </a:ln>
          <a:effectLst>
            <a:outerShdw dist="5388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3600" b="1" i="0" u="none" strike="noStrike" kern="1200" cap="none" spc="0" normalizeH="0" baseline="800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286" name="Rectangle 4">
            <a:extLst>
              <a:ext uri="{FF2B5EF4-FFF2-40B4-BE49-F238E27FC236}">
                <a16:creationId xmlns:a16="http://schemas.microsoft.com/office/drawing/2014/main" id="{DF7CA427-BE55-471F-883C-F299BB245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0" y="4267200"/>
            <a:ext cx="4032250" cy="22860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Observers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Electronic monitoring</a:t>
            </a: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1D2139EA-9715-487D-A67D-61691D295AC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115300" y="3614738"/>
            <a:ext cx="838200" cy="457200"/>
          </a:xfrm>
          <a:prstGeom prst="rightArrow">
            <a:avLst>
              <a:gd name="adj1" fmla="val 50000"/>
              <a:gd name="adj2" fmla="val 91675"/>
            </a:avLst>
          </a:prstGeom>
          <a:solidFill>
            <a:srgbClr val="FF9900"/>
          </a:solidFill>
          <a:ln w="12700">
            <a:solidFill>
              <a:srgbClr val="FFFF99"/>
            </a:solidFill>
            <a:miter lim="800000"/>
            <a:headEnd/>
            <a:tailEnd/>
          </a:ln>
          <a:effectLst>
            <a:outerShdw dist="5388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3600" b="1" i="0" u="none" strike="noStrike" kern="1200" cap="none" spc="0" normalizeH="0" baseline="800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E3F0111-1789-4A32-B95D-F66880D5E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6150" y="366889"/>
            <a:ext cx="8839200" cy="1295400"/>
          </a:xfrm>
          <a:prstGeom prst="rect">
            <a:avLst/>
          </a:prstGeom>
          <a:gradFill rotWithShape="0">
            <a:gsLst>
              <a:gs pos="0">
                <a:srgbClr val="000047"/>
              </a:gs>
              <a:gs pos="50000">
                <a:srgbClr val="000099"/>
              </a:gs>
              <a:gs pos="100000">
                <a:srgbClr val="0000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Estimating the Components</a:t>
            </a:r>
          </a:p>
        </p:txBody>
      </p:sp>
    </p:spTree>
    <p:extLst>
      <p:ext uri="{BB962C8B-B14F-4D97-AF65-F5344CB8AC3E}">
        <p14:creationId xmlns:p14="http://schemas.microsoft.com/office/powerpoint/2010/main" val="858655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96E4E-0AC7-4E7B-A3C9-C18674F4C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FC4A30-93EE-4E6D-A8F3-D1D8F7DA2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85" y="253504"/>
            <a:ext cx="9416142" cy="649287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20F33E-F7A2-4D83-9F36-390ACE7C77AE}"/>
              </a:ext>
            </a:extLst>
          </p:cNvPr>
          <p:cNvSpPr txBox="1"/>
          <p:nvPr/>
        </p:nvSpPr>
        <p:spPr>
          <a:xfrm>
            <a:off x="1176401" y="141438"/>
            <a:ext cx="91970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Experiences in the eastern Pacific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622E76-E576-4960-BA5D-302CBBFAF573}"/>
              </a:ext>
            </a:extLst>
          </p:cNvPr>
          <p:cNvSpPr/>
          <p:nvPr/>
        </p:nvSpPr>
        <p:spPr>
          <a:xfrm>
            <a:off x="4198775" y="1557062"/>
            <a:ext cx="2108719" cy="538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38 years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38CA9E-AE87-4862-932E-D6DD400765E0}"/>
              </a:ext>
            </a:extLst>
          </p:cNvPr>
          <p:cNvSpPr/>
          <p:nvPr/>
        </p:nvSpPr>
        <p:spPr>
          <a:xfrm>
            <a:off x="4764189" y="3801717"/>
            <a:ext cx="2108720" cy="821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10 years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EAED43-4E3E-49D9-BFFB-8B90ADDF0AC6}"/>
              </a:ext>
            </a:extLst>
          </p:cNvPr>
          <p:cNvSpPr txBox="1"/>
          <p:nvPr/>
        </p:nvSpPr>
        <p:spPr>
          <a:xfrm>
            <a:off x="8818493" y="4557092"/>
            <a:ext cx="289725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Readings</a:t>
            </a:r>
          </a:p>
        </p:txBody>
      </p:sp>
    </p:spTree>
    <p:extLst>
      <p:ext uri="{BB962C8B-B14F-4D97-AF65-F5344CB8AC3E}">
        <p14:creationId xmlns:p14="http://schemas.microsoft.com/office/powerpoint/2010/main" val="3432196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B3740-EE26-493D-A9D7-423EDBBF3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D945BE-06D0-42CF-A425-20CE026ADB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13480" y="-182014"/>
            <a:ext cx="12405480" cy="7040013"/>
          </a:xfrm>
        </p:spPr>
      </p:pic>
    </p:spTree>
    <p:extLst>
      <p:ext uri="{BB962C8B-B14F-4D97-AF65-F5344CB8AC3E}">
        <p14:creationId xmlns:p14="http://schemas.microsoft.com/office/powerpoint/2010/main" val="299786218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94"/>
            <a:ext cx="12192000" cy="6858000"/>
          </a:xfrm>
          <a:prstGeom prst="rect">
            <a:avLst/>
          </a:prstGeom>
        </p:spPr>
      </p:pic>
      <p:sp>
        <p:nvSpPr>
          <p:cNvPr id="223234" name="Rectangle 2">
            <a:extLst>
              <a:ext uri="{FF2B5EF4-FFF2-40B4-BE49-F238E27FC236}">
                <a16:creationId xmlns:a16="http://schemas.microsoft.com/office/drawing/2014/main" id="{6EF5A56A-E05F-498B-9D97-16B89B3C22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alt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3235" name="Rectangle 5">
            <a:extLst>
              <a:ext uri="{FF2B5EF4-FFF2-40B4-BE49-F238E27FC236}">
                <a16:creationId xmlns:a16="http://schemas.microsoft.com/office/drawing/2014/main" id="{2EC8ACBA-EBF9-4E8A-863C-479DE4E57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438400"/>
            <a:ext cx="8839200" cy="1295400"/>
          </a:xfrm>
          <a:prstGeom prst="rect">
            <a:avLst/>
          </a:prstGeom>
          <a:gradFill rotWithShape="0">
            <a:gsLst>
              <a:gs pos="0">
                <a:srgbClr val="000047"/>
              </a:gs>
              <a:gs pos="50000">
                <a:srgbClr val="000099"/>
              </a:gs>
              <a:gs pos="100000">
                <a:srgbClr val="0000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Bycatch = Effort x Bycatch per unit effort</a:t>
            </a:r>
          </a:p>
        </p:txBody>
      </p:sp>
      <p:sp>
        <p:nvSpPr>
          <p:cNvPr id="223236" name="Rectangle 3">
            <a:extLst>
              <a:ext uri="{FF2B5EF4-FFF2-40B4-BE49-F238E27FC236}">
                <a16:creationId xmlns:a16="http://schemas.microsoft.com/office/drawing/2014/main" id="{89C1FC2E-8AB9-45F7-B019-AE95D4609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4267200"/>
            <a:ext cx="3733800" cy="2728994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288925" indent="-288925">
              <a:tabLst>
                <a:tab pos="3825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0425" indent="-228600">
              <a:tabLst>
                <a:tab pos="3825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3325" indent="-228600">
              <a:tabLst>
                <a:tab pos="3825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050" indent="-171450">
              <a:tabLst>
                <a:tab pos="3825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00250" indent="-171450">
              <a:tabLst>
                <a:tab pos="3825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57450" indent="-17145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14650" indent="-17145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1850" indent="-17145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29050" indent="-17145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8925" marR="0" lvl="0" indent="-288925" algn="l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825875" algn="l"/>
              </a:tabLst>
              <a:defRPr/>
            </a:pPr>
            <a:r>
              <a:rPr lang="en-US" altLang="en-US" sz="27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Closures, 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limits</a:t>
            </a:r>
          </a:p>
          <a:p>
            <a:pPr marL="288925" marR="0" lvl="0" indent="-288925" algn="l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825875" algn="l"/>
              </a:tabLst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Market demand</a:t>
            </a:r>
          </a:p>
          <a:p>
            <a:pPr marL="288925" marR="0" lvl="0" indent="-288925" algn="l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825875" algn="l"/>
              </a:tabLst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Gear changes</a:t>
            </a:r>
          </a:p>
          <a:p>
            <a:pPr marL="288925" marR="0" lvl="0" indent="-288925" algn="l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825875" algn="l"/>
              </a:tabLst>
              <a:defRPr/>
            </a:pPr>
            <a:r>
              <a:rPr lang="en-US" altLang="en-US" sz="27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Capacity control</a:t>
            </a:r>
            <a:endParaRPr kumimoji="0" lang="en-US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9E48F63A-F4EF-4D30-81D8-79E90BB849A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229100" y="3619500"/>
            <a:ext cx="838200" cy="457200"/>
          </a:xfrm>
          <a:prstGeom prst="rightArrow">
            <a:avLst>
              <a:gd name="adj1" fmla="val 50000"/>
              <a:gd name="adj2" fmla="val 91675"/>
            </a:avLst>
          </a:prstGeom>
          <a:solidFill>
            <a:srgbClr val="FF9900"/>
          </a:solidFill>
          <a:ln w="12700">
            <a:solidFill>
              <a:srgbClr val="339966"/>
            </a:solidFill>
            <a:miter lim="800000"/>
            <a:headEnd/>
            <a:tailEnd/>
          </a:ln>
          <a:effectLst>
            <a:outerShdw dist="5388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3600" b="1" i="0" u="none" strike="noStrike" kern="1200" cap="none" spc="0" normalizeH="0" baseline="800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3238" name="Rectangle 4">
            <a:extLst>
              <a:ext uri="{FF2B5EF4-FFF2-40B4-BE49-F238E27FC236}">
                <a16:creationId xmlns:a16="http://schemas.microsoft.com/office/drawing/2014/main" id="{A5E4EB4F-A684-4A9A-AA5A-125C503DD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0" y="4267200"/>
            <a:ext cx="3886200" cy="2739624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Technological and operational changes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Training, decision-making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Management, regs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lang="en-US" altLang="en-US" sz="27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lang="en-US" altLang="en-US" sz="27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1D2139EA-9715-487D-A67D-61691D295AC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115300" y="3614738"/>
            <a:ext cx="838200" cy="457200"/>
          </a:xfrm>
          <a:prstGeom prst="rightArrow">
            <a:avLst>
              <a:gd name="adj1" fmla="val 50000"/>
              <a:gd name="adj2" fmla="val 91675"/>
            </a:avLst>
          </a:prstGeom>
          <a:solidFill>
            <a:srgbClr val="FF9900"/>
          </a:solidFill>
          <a:ln w="12700">
            <a:solidFill>
              <a:srgbClr val="FFFF99"/>
            </a:solidFill>
            <a:miter lim="800000"/>
            <a:headEnd/>
            <a:tailEnd/>
          </a:ln>
          <a:effectLst>
            <a:outerShdw dist="53882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3600" b="1" i="0" u="none" strike="noStrike" kern="1200" cap="none" spc="0" normalizeH="0" baseline="800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2EC8ACBA-EBF9-4E8A-863C-479DE4E57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848" y="148824"/>
            <a:ext cx="11877152" cy="1826428"/>
          </a:xfrm>
          <a:prstGeom prst="rect">
            <a:avLst/>
          </a:prstGeom>
          <a:gradFill rotWithShape="0">
            <a:gsLst>
              <a:gs pos="0">
                <a:srgbClr val="000047"/>
              </a:gs>
              <a:gs pos="50000">
                <a:srgbClr val="000099"/>
              </a:gs>
              <a:gs pos="100000">
                <a:srgbClr val="0000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defTabSz="457200">
              <a:spcBef>
                <a:spcPct val="0"/>
              </a:spcBef>
              <a:buNone/>
              <a:defRPr/>
            </a:pPr>
            <a:r>
              <a:rPr lang="en-US" alt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reduce bycatch we have to </a:t>
            </a:r>
          </a:p>
          <a:p>
            <a:pPr lvl="0" algn="ctr" defTabSz="457200">
              <a:spcBef>
                <a:spcPct val="0"/>
              </a:spcBef>
              <a:buNone/>
              <a:defRPr/>
            </a:pPr>
            <a:r>
              <a:rPr lang="en-US" alt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some of its components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564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7425" y="314325"/>
            <a:ext cx="1666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43300" y="314325"/>
            <a:ext cx="4524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Sequential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6762750" y="314325"/>
            <a:ext cx="2981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endParaRPr lang="en-US" sz="54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0150" y="2274999"/>
            <a:ext cx="8982075" cy="138499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1. Avoid encounters with gear</a:t>
            </a:r>
          </a:p>
          <a:p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0150" y="3155173"/>
            <a:ext cx="716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2. Avoid capture in gear 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0150" y="3996290"/>
            <a:ext cx="6743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3. Release from the gear 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0150" y="4848225"/>
            <a:ext cx="64960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4. Release from the deck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0150" y="5689342"/>
            <a:ext cx="10429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5. Improve survival of the released ones</a:t>
            </a:r>
          </a:p>
        </p:txBody>
      </p:sp>
    </p:spTree>
    <p:extLst>
      <p:ext uri="{BB962C8B-B14F-4D97-AF65-F5344CB8AC3E}">
        <p14:creationId xmlns:p14="http://schemas.microsoft.com/office/powerpoint/2010/main" val="156526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91D9DCFD-C5CD-4149-9019-22DBE9004482}"/>
              </a:ext>
            </a:extLst>
          </p:cNvPr>
          <p:cNvSpPr/>
          <p:nvPr/>
        </p:nvSpPr>
        <p:spPr>
          <a:xfrm>
            <a:off x="1782838" y="3038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608EE7-988C-4763-BB13-C462331ACEE8}"/>
              </a:ext>
            </a:extLst>
          </p:cNvPr>
          <p:cNvSpPr txBox="1"/>
          <p:nvPr/>
        </p:nvSpPr>
        <p:spPr>
          <a:xfrm>
            <a:off x="1958087" y="6485896"/>
            <a:ext cx="116214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Y.Swimmer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29DC9-DB9D-4849-AD78-BDD38C181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:</a:t>
            </a:r>
          </a:p>
        </p:txBody>
      </p:sp>
      <p:pic>
        <p:nvPicPr>
          <p:cNvPr id="5" name="Content Placeholder 4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1D7C9486-FA10-44E0-8CF6-FBFA9B317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72" y="82340"/>
            <a:ext cx="10955827" cy="6797329"/>
          </a:xfrm>
        </p:spPr>
      </p:pic>
    </p:spTree>
    <p:extLst>
      <p:ext uri="{BB962C8B-B14F-4D97-AF65-F5344CB8AC3E}">
        <p14:creationId xmlns:p14="http://schemas.microsoft.com/office/powerpoint/2010/main" val="3764339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782E-633B-47A0-AB52-AA857D184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CB730-FE53-4AFC-9067-619B8F698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Three angles</a:t>
            </a:r>
          </a:p>
          <a:p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Fisheries in an evolutionary  context</a:t>
            </a:r>
          </a:p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bycatch basic model</a:t>
            </a:r>
          </a:p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Sequential Approach</a:t>
            </a:r>
          </a:p>
        </p:txBody>
      </p:sp>
    </p:spTree>
    <p:extLst>
      <p:ext uri="{BB962C8B-B14F-4D97-AF65-F5344CB8AC3E}">
        <p14:creationId xmlns:p14="http://schemas.microsoft.com/office/powerpoint/2010/main" val="2955754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D9B5-2F23-4DA5-9ED7-17F50C73F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 </a:t>
            </a:r>
            <a:endParaRPr lang="en-US" sz="3200" b="1" dirty="0"/>
          </a:p>
          <a:p>
            <a:endParaRPr lang="en-US" sz="3200" b="1" dirty="0"/>
          </a:p>
          <a:p>
            <a:pPr marL="0" indent="0">
              <a:buNone/>
            </a:pPr>
            <a:r>
              <a:rPr lang="en-US" sz="4800" b="1" dirty="0"/>
              <a:t> 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What is a fishery in ecological terms?</a:t>
            </a:r>
          </a:p>
          <a:p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0" lvl="5" indent="0">
              <a:buNone/>
            </a:pP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It is an invasion 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22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28A0C8-BD02-46ED-A0AC-08F28681B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09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6987F3-B630-454C-B238-1C9AEAF295F0}"/>
              </a:ext>
            </a:extLst>
          </p:cNvPr>
          <p:cNvSpPr txBox="1"/>
          <p:nvPr/>
        </p:nvSpPr>
        <p:spPr>
          <a:xfrm>
            <a:off x="7810498" y="2060575"/>
            <a:ext cx="325755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“Standstill” 10,000 years??</a:t>
            </a:r>
          </a:p>
        </p:txBody>
      </p:sp>
    </p:spTree>
    <p:extLst>
      <p:ext uri="{BB962C8B-B14F-4D97-AF65-F5344CB8AC3E}">
        <p14:creationId xmlns:p14="http://schemas.microsoft.com/office/powerpoint/2010/main" val="328544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BF968F3-3572-4391-9BCB-5FC4CAFEB4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287949"/>
              </p:ext>
            </p:extLst>
          </p:nvPr>
        </p:nvGraphicFramePr>
        <p:xfrm>
          <a:off x="711200" y="1464734"/>
          <a:ext cx="11209864" cy="367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7666">
                  <a:extLst>
                    <a:ext uri="{9D8B030D-6E8A-4147-A177-3AD203B41FA5}">
                      <a16:colId xmlns:a16="http://schemas.microsoft.com/office/drawing/2014/main" val="3535085101"/>
                    </a:ext>
                  </a:extLst>
                </a:gridCol>
                <a:gridCol w="1855138">
                  <a:extLst>
                    <a:ext uri="{9D8B030D-6E8A-4147-A177-3AD203B41FA5}">
                      <a16:colId xmlns:a16="http://schemas.microsoft.com/office/drawing/2014/main" val="2852227957"/>
                    </a:ext>
                  </a:extLst>
                </a:gridCol>
                <a:gridCol w="1371412">
                  <a:extLst>
                    <a:ext uri="{9D8B030D-6E8A-4147-A177-3AD203B41FA5}">
                      <a16:colId xmlns:a16="http://schemas.microsoft.com/office/drawing/2014/main" val="4017281008"/>
                    </a:ext>
                  </a:extLst>
                </a:gridCol>
                <a:gridCol w="1371412">
                  <a:extLst>
                    <a:ext uri="{9D8B030D-6E8A-4147-A177-3AD203B41FA5}">
                      <a16:colId xmlns:a16="http://schemas.microsoft.com/office/drawing/2014/main" val="1966047964"/>
                    </a:ext>
                  </a:extLst>
                </a:gridCol>
                <a:gridCol w="1371412">
                  <a:extLst>
                    <a:ext uri="{9D8B030D-6E8A-4147-A177-3AD203B41FA5}">
                      <a16:colId xmlns:a16="http://schemas.microsoft.com/office/drawing/2014/main" val="2197229992"/>
                    </a:ext>
                  </a:extLst>
                </a:gridCol>
                <a:gridCol w="1371412">
                  <a:extLst>
                    <a:ext uri="{9D8B030D-6E8A-4147-A177-3AD203B41FA5}">
                      <a16:colId xmlns:a16="http://schemas.microsoft.com/office/drawing/2014/main" val="3721327538"/>
                    </a:ext>
                  </a:extLst>
                </a:gridCol>
                <a:gridCol w="1371412">
                  <a:extLst>
                    <a:ext uri="{9D8B030D-6E8A-4147-A177-3AD203B41FA5}">
                      <a16:colId xmlns:a16="http://schemas.microsoft.com/office/drawing/2014/main" val="3757442868"/>
                    </a:ext>
                  </a:extLst>
                </a:gridCol>
              </a:tblGrid>
              <a:tr h="1772354">
                <a:tc>
                  <a:txBody>
                    <a:bodyPr/>
                    <a:lstStyle/>
                    <a:p>
                      <a:r>
                        <a:rPr lang="en-US" sz="4000" b="1" i="0" baseline="0" dirty="0"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b="1" i="0" baseline="0" dirty="0">
                          <a:latin typeface="Calibri" panose="020F0502020204030204" pitchFamily="34" charset="0"/>
                        </a:rPr>
                        <a:t>  - 23 000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i="0" baseline="0" dirty="0">
                          <a:latin typeface="Calibri" panose="020F0502020204030204" pitchFamily="34" charset="0"/>
                        </a:rPr>
                        <a:t>      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i="0" baseline="0" dirty="0"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3800" b="1" i="0" baseline="0" dirty="0">
                          <a:latin typeface="Calibri" panose="020F0502020204030204" pitchFamily="34" charset="0"/>
                        </a:rPr>
                        <a:t>1500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800" b="1" i="0" baseline="0" dirty="0"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3700" b="1" i="0" baseline="0" dirty="0">
                          <a:latin typeface="Calibri" panose="020F0502020204030204" pitchFamily="34" charset="0"/>
                        </a:rPr>
                        <a:t>1700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700" b="1" i="0" baseline="0" dirty="0">
                          <a:latin typeface="Calibri" panose="020F0502020204030204" pitchFamily="34" charset="0"/>
                        </a:rPr>
                        <a:t>  2000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700" b="1" i="0" baseline="0" dirty="0">
                          <a:latin typeface="Calibri" panose="020F0502020204030204" pitchFamily="34" charset="0"/>
                        </a:rPr>
                        <a:t>  2030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676198"/>
                  </a:ext>
                </a:extLst>
              </a:tr>
              <a:tr h="1899356">
                <a:tc>
                  <a:txBody>
                    <a:bodyPr/>
                    <a:lstStyle/>
                    <a:p>
                      <a:r>
                        <a:rPr lang="en-US" sz="4000" b="1" i="0" baseline="0" dirty="0">
                          <a:latin typeface="Calibri" panose="020F0502020204030204" pitchFamily="34" charset="0"/>
                        </a:rPr>
                        <a:t>American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180" b="1" i="0" baseline="0" dirty="0">
                          <a:latin typeface="Calibri" panose="020F0502020204030204" pitchFamily="34" charset="0"/>
                        </a:rPr>
                        <a:t>      </a:t>
                      </a:r>
                      <a:r>
                        <a:rPr lang="en-US" sz="3800" b="1" i="0" baseline="0" dirty="0"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180" b="1" i="0" baseline="0" dirty="0">
                          <a:latin typeface="Calibri" panose="020F0502020204030204" pitchFamily="34" charset="0"/>
                        </a:rPr>
                        <a:t>     </a:t>
                      </a:r>
                      <a:r>
                        <a:rPr lang="en-US" sz="3800" b="1" i="0" baseline="0" dirty="0"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800" b="1" i="0" baseline="0" dirty="0">
                          <a:latin typeface="Calibri" panose="020F0502020204030204" pitchFamily="34" charset="0"/>
                        </a:rPr>
                        <a:t>   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180" b="1" i="0" baseline="0" dirty="0">
                          <a:latin typeface="Calibri" panose="020F0502020204030204" pitchFamily="34" charset="0"/>
                        </a:rPr>
                        <a:t>    </a:t>
                      </a:r>
                      <a:r>
                        <a:rPr lang="en-US" sz="3800" b="1" i="0" baseline="0" dirty="0"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180" b="1" i="0" baseline="0" dirty="0">
                          <a:latin typeface="Calibri" panose="020F0502020204030204" pitchFamily="34" charset="0"/>
                        </a:rPr>
                        <a:t>   </a:t>
                      </a:r>
                      <a:r>
                        <a:rPr lang="en-US" sz="3800" b="1" i="0" baseline="0" dirty="0">
                          <a:latin typeface="Calibri" panose="020F0502020204030204" pitchFamily="34" charset="0"/>
                        </a:rPr>
                        <a:t>834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180" b="1" i="0" baseline="0" dirty="0"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3800" b="1" i="0" baseline="0" dirty="0">
                          <a:latin typeface="Calibri" panose="020F0502020204030204" pitchFamily="34" charset="0"/>
                        </a:rPr>
                        <a:t>1115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52527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A258D68-E007-4438-A8BD-8267E4ED8BE0}"/>
              </a:ext>
            </a:extLst>
          </p:cNvPr>
          <p:cNvSpPr txBox="1"/>
          <p:nvPr/>
        </p:nvSpPr>
        <p:spPr>
          <a:xfrm>
            <a:off x="5223934" y="4114800"/>
            <a:ext cx="6460066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 millions</a:t>
            </a:r>
          </a:p>
        </p:txBody>
      </p:sp>
    </p:spTree>
    <p:extLst>
      <p:ext uri="{BB962C8B-B14F-4D97-AF65-F5344CB8AC3E}">
        <p14:creationId xmlns:p14="http://schemas.microsoft.com/office/powerpoint/2010/main" val="298452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7C6958-D711-4304-889D-9E23BF867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374" y="1768002"/>
            <a:ext cx="9084519" cy="4800600"/>
          </a:xfrm>
          <a:prstGeom prst="rect">
            <a:avLst/>
          </a:prstGeom>
        </p:spPr>
      </p:pic>
      <p:pic>
        <p:nvPicPr>
          <p:cNvPr id="4" name="Picture 9" descr="ill_1">
            <a:extLst>
              <a:ext uri="{FF2B5EF4-FFF2-40B4-BE49-F238E27FC236}">
                <a16:creationId xmlns:a16="http://schemas.microsoft.com/office/drawing/2014/main" id="{6E8F8097-0C0C-4635-A7CB-930B409DF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7" y="-15239"/>
            <a:ext cx="28956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>
            <a:extLst>
              <a:ext uri="{FF2B5EF4-FFF2-40B4-BE49-F238E27FC236}">
                <a16:creationId xmlns:a16="http://schemas.microsoft.com/office/drawing/2014/main" id="{344411F8-C05E-4D0B-8EBE-41D24F11B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342" y="2445328"/>
            <a:ext cx="1600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- 30,000 </a:t>
            </a:r>
          </a:p>
        </p:txBody>
      </p:sp>
      <p:pic>
        <p:nvPicPr>
          <p:cNvPr id="6" name="Picture 5" descr="ill_14">
            <a:extLst>
              <a:ext uri="{FF2B5EF4-FFF2-40B4-BE49-F238E27FC236}">
                <a16:creationId xmlns:a16="http://schemas.microsoft.com/office/drawing/2014/main" id="{AE8D46BE-03AE-408D-9E22-B2A0643DD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820" y="0"/>
            <a:ext cx="7457873" cy="307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41B536-E4AF-46DB-90D0-A1BA731D7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2170" y="-30399"/>
            <a:ext cx="2514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Egypt  - 2,000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4E1B17-4FA7-4CF3-AF20-4CE1B7992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89" y="3890055"/>
            <a:ext cx="1005927" cy="2773920"/>
          </a:xfrm>
          <a:prstGeom prst="rect">
            <a:avLst/>
          </a:prstGeom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08EDBE4F-77ED-4DAA-A55D-78617B191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6716" y="5739919"/>
            <a:ext cx="1600200" cy="82868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prstClr val="white"/>
                </a:solidFill>
                <a:latin typeface="Berlin Sans FB Demi" panose="020E0802020502020306" pitchFamily="34" charset="0"/>
              </a:rPr>
              <a:t>-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6,200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prstClr val="white"/>
                </a:solidFill>
                <a:latin typeface="Berlin Sans FB Demi" panose="020E0802020502020306" pitchFamily="34" charset="0"/>
              </a:rPr>
              <a:t>bone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87D05D-9152-409B-926D-933F06BA1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1227" y="2400326"/>
            <a:ext cx="1194920" cy="25483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2AD3B3-4B12-4407-8EF3-8AFB82914D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2596" y="3105884"/>
            <a:ext cx="1566808" cy="646232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59E1C01A-AD54-4885-8B6D-6482B7160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2396" y="4837030"/>
            <a:ext cx="1600200" cy="64623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prstClr val="white"/>
                </a:solidFill>
                <a:latin typeface="Berlin Sans FB Demi" panose="020E0802020502020306" pitchFamily="34" charset="0"/>
              </a:rPr>
              <a:t>- 4,000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992F5-7424-4FFF-9327-EB2B03A636A7}"/>
              </a:ext>
            </a:extLst>
          </p:cNvPr>
          <p:cNvSpPr txBox="1"/>
          <p:nvPr/>
        </p:nvSpPr>
        <p:spPr>
          <a:xfrm>
            <a:off x="7428854" y="5811864"/>
            <a:ext cx="4484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Century Gothic" panose="020B0502020202020204"/>
              </a:rPr>
              <a:t>Purse seine diameter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600 m</a:t>
            </a:r>
          </a:p>
        </p:txBody>
      </p:sp>
    </p:spTree>
    <p:extLst>
      <p:ext uri="{BB962C8B-B14F-4D97-AF65-F5344CB8AC3E}">
        <p14:creationId xmlns:p14="http://schemas.microsoft.com/office/powerpoint/2010/main" val="2497481207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FF00"/>
      </a:dk1>
      <a:lt1>
        <a:sysClr val="window" lastClr="000000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altLang="en-US" sz="3600" b="1" i="0" u="none" strike="noStrike" cap="none" normalizeH="0" baseline="800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altLang="en-US" sz="3600" b="1" i="0" u="none" strike="noStrike" cap="none" normalizeH="0" baseline="800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FF00"/>
      </a:dk1>
      <a:lt1>
        <a:sysClr val="window" lastClr="000000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0FF65D0D0CA4AB2A3467310A7537F" ma:contentTypeVersion="7" ma:contentTypeDescription="Create a new document." ma:contentTypeScope="" ma:versionID="a3028d3e8d4c4d4e63148c731a39af60">
  <xsd:schema xmlns:xsd="http://www.w3.org/2001/XMLSchema" xmlns:xs="http://www.w3.org/2001/XMLSchema" xmlns:p="http://schemas.microsoft.com/office/2006/metadata/properties" xmlns:ns3="712e8c1c-0531-41d7-8a35-d0e11ef700f9" xmlns:ns4="803676f6-2b84-43a0-b814-7cf089e8937a" targetNamespace="http://schemas.microsoft.com/office/2006/metadata/properties" ma:root="true" ma:fieldsID="a8eae0e4c98ec4516b350e70e1902b27" ns3:_="" ns4:_="">
    <xsd:import namespace="712e8c1c-0531-41d7-8a35-d0e11ef700f9"/>
    <xsd:import namespace="803676f6-2b84-43a0-b814-7cf089e893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2e8c1c-0531-41d7-8a35-d0e11ef700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3676f6-2b84-43a0-b814-7cf089e8937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BEF6FF0-42D3-4C1F-B877-A1E4BE39C6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A37C7B-FA6C-474D-BA7A-516DA14D87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2e8c1c-0531-41d7-8a35-d0e11ef700f9"/>
    <ds:schemaRef ds:uri="803676f6-2b84-43a0-b814-7cf089e893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A0C1E70-FA1B-4E0F-9663-DBC234FD2454}">
  <ds:schemaRefs>
    <ds:schemaRef ds:uri="http://schemas.microsoft.com/office/2006/documentManagement/types"/>
    <ds:schemaRef ds:uri="803676f6-2b84-43a0-b814-7cf089e8937a"/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712e8c1c-0531-41d7-8a35-d0e11ef700f9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15450</TotalTime>
  <Words>841</Words>
  <Application>Microsoft Office PowerPoint</Application>
  <PresentationFormat>Widescreen</PresentationFormat>
  <Paragraphs>199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Berlin Sans FB Demi</vt:lpstr>
      <vt:lpstr>Calibri</vt:lpstr>
      <vt:lpstr>Century Gothic</vt:lpstr>
      <vt:lpstr>Comic Sans MS</vt:lpstr>
      <vt:lpstr>Times New Roman</vt:lpstr>
      <vt:lpstr>Vapor Trail</vt:lpstr>
      <vt:lpstr>1_Blank Presentation</vt:lpstr>
      <vt:lpstr>PowerPoint Presentation</vt:lpstr>
      <vt:lpstr>This course is jointly organized with redCID Red para el Estudio de Capturas Incidentales y Descartes</vt:lpstr>
      <vt:lpstr>PowerPoint Presentation</vt:lpstr>
      <vt:lpstr>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Lopez de la Lama et al., 2021</vt:lpstr>
      <vt:lpstr>PowerPoint Presentation</vt:lpstr>
      <vt:lpstr>PowerPoint Presentation</vt:lpstr>
      <vt:lpstr>PowerPoint Presentation</vt:lpstr>
      <vt:lpstr>NATURAL INVADERS VS FISHING FLEETS</vt:lpstr>
      <vt:lpstr>PowerPoint Presentation</vt:lpstr>
      <vt:lpstr>Consequences of the invasion:</vt:lpstr>
      <vt:lpstr>Fisheries-induced evolution Physiology</vt:lpstr>
      <vt:lpstr>If bycatch species are predators of targets </vt:lpstr>
      <vt:lpstr>PowerPoint Presentation</vt:lpstr>
      <vt:lpstr>Changes in bycatch species caused by fishing</vt:lpstr>
      <vt:lpstr>Fisheries-induced evolution Behavior</vt:lpstr>
      <vt:lpstr>PowerPoint Presentation</vt:lpstr>
      <vt:lpstr>PowerPoint Presentation</vt:lpstr>
      <vt:lpstr>Bycatches are one of the ways fisheries impact ecosystems</vt:lpstr>
      <vt:lpstr>PowerPoint Presentation</vt:lpstr>
      <vt:lpstr>PowerPoint Presentation</vt:lpstr>
      <vt:lpstr>LIFE HISTORY STRATEGIES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Martin Hall  mhall665@gmail.com</dc:title>
  <dc:creator>Martin Hall</dc:creator>
  <cp:lastModifiedBy>Martin Hall</cp:lastModifiedBy>
  <cp:revision>144</cp:revision>
  <dcterms:created xsi:type="dcterms:W3CDTF">2021-03-01T03:05:05Z</dcterms:created>
  <dcterms:modified xsi:type="dcterms:W3CDTF">2022-03-29T15:56:06Z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0x010100D6B0FF65D0D0CA4AB2A3467310A7537F</vt:lpwstr>
  </property>
</Properties>
</file>